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68" r:id="rId4"/>
    <p:sldId id="259" r:id="rId5"/>
    <p:sldId id="274" r:id="rId6"/>
    <p:sldId id="271" r:id="rId7"/>
    <p:sldId id="261" r:id="rId8"/>
    <p:sldId id="275" r:id="rId9"/>
    <p:sldId id="272" r:id="rId10"/>
    <p:sldId id="264" r:id="rId11"/>
    <p:sldId id="276" r:id="rId12"/>
    <p:sldId id="265" r:id="rId13"/>
    <p:sldId id="278" r:id="rId14"/>
    <p:sldId id="26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E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713"/>
  </p:normalViewPr>
  <p:slideViewPr>
    <p:cSldViewPr snapToGrid="0">
      <p:cViewPr varScale="1">
        <p:scale>
          <a:sx n="128" d="100"/>
          <a:sy n="128" d="100"/>
        </p:scale>
        <p:origin x="176"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diagrams/_rels/data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5.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ata6.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ata7.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diagrams/_rels/data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_rels/data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6.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7.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diagrams/_rels/drawing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_rels/drawing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colors1.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E16713-B848-4EBE-A124-433C87E329D4}" type="doc">
      <dgm:prSet loTypeId="urn:microsoft.com/office/officeart/2008/layout/LinedList" loCatId="list" qsTypeId="urn:microsoft.com/office/officeart/2005/8/quickstyle/simple1" qsCatId="simple" csTypeId="urn:microsoft.com/office/officeart/2018/5/colors/Iconchunking_neutralbg_accent5_2" csCatId="accent5" phldr="1"/>
      <dgm:spPr/>
      <dgm:t>
        <a:bodyPr/>
        <a:lstStyle/>
        <a:p>
          <a:endParaRPr lang="en-US"/>
        </a:p>
      </dgm:t>
    </dgm:pt>
    <dgm:pt modelId="{0ABAA8CE-8D64-434C-806F-603A8F0C6476}">
      <dgm:prSet custT="1"/>
      <dgm:spPr/>
      <dgm:t>
        <a:bodyPr/>
        <a:lstStyle/>
        <a:p>
          <a:pPr>
            <a:lnSpc>
              <a:spcPct val="100000"/>
            </a:lnSpc>
          </a:pPr>
          <a:r>
            <a:rPr lang="en-US" sz="1600" b="1" u="sng" dirty="0"/>
            <a:t>Urban Greenery:</a:t>
          </a:r>
          <a:r>
            <a:rPr lang="en-US" sz="1600" u="sng" dirty="0"/>
            <a:t> </a:t>
          </a:r>
        </a:p>
        <a:p>
          <a:pPr>
            <a:lnSpc>
              <a:spcPct val="100000"/>
            </a:lnSpc>
          </a:pPr>
          <a:r>
            <a:rPr lang="en-US" sz="1400" dirty="0"/>
            <a:t>Not just parks and reserves, Singapore incorporates greenery and nature into its urban areas through tree planting, rooftop gardens, vertical green spaces, and many more methods. </a:t>
          </a:r>
        </a:p>
      </dgm:t>
    </dgm:pt>
    <dgm:pt modelId="{3AE97CCF-AEEB-47A7-AFAF-F1367E1B035C}" type="parTrans" cxnId="{745867F8-F543-4D07-865E-7CCAC5047464}">
      <dgm:prSet/>
      <dgm:spPr/>
      <dgm:t>
        <a:bodyPr/>
        <a:lstStyle/>
        <a:p>
          <a:endParaRPr lang="en-US"/>
        </a:p>
      </dgm:t>
    </dgm:pt>
    <dgm:pt modelId="{C6535792-EC81-47BF-A91C-AF430A156F68}" type="sibTrans" cxnId="{745867F8-F543-4D07-865E-7CCAC5047464}">
      <dgm:prSet/>
      <dgm:spPr/>
      <dgm:t>
        <a:bodyPr/>
        <a:lstStyle/>
        <a:p>
          <a:endParaRPr lang="en-US"/>
        </a:p>
      </dgm:t>
    </dgm:pt>
    <dgm:pt modelId="{84D31475-F9CC-46F8-8652-1A89FF4F38A8}">
      <dgm:prSet custT="1"/>
      <dgm:spPr/>
      <dgm:t>
        <a:bodyPr/>
        <a:lstStyle/>
        <a:p>
          <a:pPr>
            <a:lnSpc>
              <a:spcPct val="100000"/>
            </a:lnSpc>
          </a:pPr>
          <a:r>
            <a:rPr lang="en-US" sz="1600" b="1" u="sng" dirty="0"/>
            <a:t>Efficient Utilities and Sources:  </a:t>
          </a:r>
        </a:p>
        <a:p>
          <a:pPr>
            <a:lnSpc>
              <a:spcPct val="100000"/>
            </a:lnSpc>
          </a:pPr>
          <a:r>
            <a:rPr lang="en-US" sz="1400" dirty="0"/>
            <a:t>Singapore uses just 2.84% of land to provide for a huge population. </a:t>
          </a:r>
        </a:p>
        <a:p>
          <a:pPr>
            <a:lnSpc>
              <a:spcPct val="100000"/>
            </a:lnSpc>
          </a:pPr>
          <a:r>
            <a:rPr lang="en-US" sz="1400" dirty="0"/>
            <a:t>This is possible because about 95 per cent of Singapore's electricity is generated from natural gas. </a:t>
          </a:r>
        </a:p>
        <a:p>
          <a:pPr>
            <a:lnSpc>
              <a:spcPct val="100000"/>
            </a:lnSpc>
          </a:pPr>
          <a:r>
            <a:rPr lang="en-US" sz="1400" dirty="0"/>
            <a:t>A natural gas power plant has an approx. 1000 times lesser physical footprint when compared to other popular sources like coal and nuclear power plants.</a:t>
          </a:r>
        </a:p>
      </dgm:t>
    </dgm:pt>
    <dgm:pt modelId="{9FDFA018-2BE8-4556-9983-0CA30A29EF0B}" type="parTrans" cxnId="{2EE48CA7-30E4-45BA-9518-12C70AC2FA79}">
      <dgm:prSet/>
      <dgm:spPr/>
      <dgm:t>
        <a:bodyPr/>
        <a:lstStyle/>
        <a:p>
          <a:endParaRPr lang="en-US"/>
        </a:p>
      </dgm:t>
    </dgm:pt>
    <dgm:pt modelId="{2CF4AEE7-3F54-4D9B-85AA-5B8F4A412724}" type="sibTrans" cxnId="{2EE48CA7-30E4-45BA-9518-12C70AC2FA79}">
      <dgm:prSet/>
      <dgm:spPr/>
      <dgm:t>
        <a:bodyPr/>
        <a:lstStyle/>
        <a:p>
          <a:endParaRPr lang="en-US"/>
        </a:p>
      </dgm:t>
    </dgm:pt>
    <dgm:pt modelId="{B433B520-2017-4414-B586-92D3BD49AB02}">
      <dgm:prSet custT="1"/>
      <dgm:spPr/>
      <dgm:t>
        <a:bodyPr/>
        <a:lstStyle/>
        <a:p>
          <a:pPr>
            <a:lnSpc>
              <a:spcPct val="100000"/>
            </a:lnSpc>
          </a:pPr>
          <a:r>
            <a:rPr lang="en-US" sz="1600" b="1" u="sng" dirty="0"/>
            <a:t>Renewable Energy Sources: </a:t>
          </a:r>
        </a:p>
        <a:p>
          <a:pPr>
            <a:lnSpc>
              <a:spcPct val="100000"/>
            </a:lnSpc>
          </a:pPr>
          <a:r>
            <a:rPr lang="en-US" sz="1400" dirty="0"/>
            <a:t>Natural gas is a cleaner energy source compared to other options but not 100% clean. </a:t>
          </a:r>
        </a:p>
        <a:p>
          <a:pPr>
            <a:lnSpc>
              <a:spcPct val="100000"/>
            </a:lnSpc>
          </a:pPr>
          <a:r>
            <a:rPr lang="en-US" sz="1400" dirty="0"/>
            <a:t>Hence, Singapore has always been invested in renewable energy sources from solar, wind and hydrogen. </a:t>
          </a:r>
        </a:p>
        <a:p>
          <a:pPr>
            <a:lnSpc>
              <a:spcPct val="100000"/>
            </a:lnSpc>
          </a:pPr>
          <a:r>
            <a:rPr lang="en-US" sz="1400" dirty="0"/>
            <a:t>Singapore believes that solar power is the most promising energy source as they are located closer to the equator.   </a:t>
          </a:r>
        </a:p>
      </dgm:t>
    </dgm:pt>
    <dgm:pt modelId="{CEB4CD9B-7EA4-42CE-9479-384871B3534A}" type="parTrans" cxnId="{4983CDAD-E456-4691-A81C-2C05463C2255}">
      <dgm:prSet/>
      <dgm:spPr/>
      <dgm:t>
        <a:bodyPr/>
        <a:lstStyle/>
        <a:p>
          <a:endParaRPr lang="en-US"/>
        </a:p>
      </dgm:t>
    </dgm:pt>
    <dgm:pt modelId="{3DA48FD0-B060-4591-BD0C-0FFF677A4ADB}" type="sibTrans" cxnId="{4983CDAD-E456-4691-A81C-2C05463C2255}">
      <dgm:prSet/>
      <dgm:spPr/>
      <dgm:t>
        <a:bodyPr/>
        <a:lstStyle/>
        <a:p>
          <a:endParaRPr lang="en-US"/>
        </a:p>
      </dgm:t>
    </dgm:pt>
    <dgm:pt modelId="{A09C9CCD-9425-604E-8B4C-2B844124D7EC}" type="pres">
      <dgm:prSet presAssocID="{ECE16713-B848-4EBE-A124-433C87E329D4}" presName="vert0" presStyleCnt="0">
        <dgm:presLayoutVars>
          <dgm:dir/>
          <dgm:animOne val="branch"/>
          <dgm:animLvl val="lvl"/>
        </dgm:presLayoutVars>
      </dgm:prSet>
      <dgm:spPr/>
    </dgm:pt>
    <dgm:pt modelId="{185C1099-BDB2-9C48-9880-F87F00782FC2}" type="pres">
      <dgm:prSet presAssocID="{0ABAA8CE-8D64-434C-806F-603A8F0C6476}" presName="thickLine" presStyleLbl="alignNode1" presStyleIdx="0" presStyleCnt="3"/>
      <dgm:spPr/>
    </dgm:pt>
    <dgm:pt modelId="{76096E51-9EE9-514C-A8AE-CF145B56FED7}" type="pres">
      <dgm:prSet presAssocID="{0ABAA8CE-8D64-434C-806F-603A8F0C6476}" presName="horz1" presStyleCnt="0"/>
      <dgm:spPr/>
    </dgm:pt>
    <dgm:pt modelId="{87112E8A-0C98-C440-9CD3-C52D99FC0E4A}" type="pres">
      <dgm:prSet presAssocID="{0ABAA8CE-8D64-434C-806F-603A8F0C6476}" presName="tx1" presStyleLbl="revTx" presStyleIdx="0" presStyleCnt="3"/>
      <dgm:spPr/>
    </dgm:pt>
    <dgm:pt modelId="{DE67C693-BBE0-694D-97F8-D6CF6D3A3053}" type="pres">
      <dgm:prSet presAssocID="{0ABAA8CE-8D64-434C-806F-603A8F0C6476}" presName="vert1" presStyleCnt="0"/>
      <dgm:spPr/>
    </dgm:pt>
    <dgm:pt modelId="{8BAF0B2E-4F32-2E49-B70E-4929E4C3DD60}" type="pres">
      <dgm:prSet presAssocID="{84D31475-F9CC-46F8-8652-1A89FF4F38A8}" presName="thickLine" presStyleLbl="alignNode1" presStyleIdx="1" presStyleCnt="3" custLinFactNeighborX="398" custLinFactNeighborY="-11364"/>
      <dgm:spPr/>
    </dgm:pt>
    <dgm:pt modelId="{8BDD991C-064B-6D4E-BFEA-93539852280A}" type="pres">
      <dgm:prSet presAssocID="{84D31475-F9CC-46F8-8652-1A89FF4F38A8}" presName="horz1" presStyleCnt="0"/>
      <dgm:spPr/>
    </dgm:pt>
    <dgm:pt modelId="{F5917BAA-CF18-4F4F-A867-7B8590585B15}" type="pres">
      <dgm:prSet presAssocID="{84D31475-F9CC-46F8-8652-1A89FF4F38A8}" presName="tx1" presStyleLbl="revTx" presStyleIdx="1" presStyleCnt="3" custScaleY="167220"/>
      <dgm:spPr/>
    </dgm:pt>
    <dgm:pt modelId="{8BB1C6AC-4285-8F40-8DDD-FCA5B6A9E5EC}" type="pres">
      <dgm:prSet presAssocID="{84D31475-F9CC-46F8-8652-1A89FF4F38A8}" presName="vert1" presStyleCnt="0"/>
      <dgm:spPr/>
    </dgm:pt>
    <dgm:pt modelId="{021E78A8-3C72-9E4E-BCD5-CAF95D5A32C4}" type="pres">
      <dgm:prSet presAssocID="{B433B520-2017-4414-B586-92D3BD49AB02}" presName="thickLine" presStyleLbl="alignNode1" presStyleIdx="2" presStyleCnt="3"/>
      <dgm:spPr/>
    </dgm:pt>
    <dgm:pt modelId="{03A7328A-8F82-CA4C-8E0A-C4AFB817B4FC}" type="pres">
      <dgm:prSet presAssocID="{B433B520-2017-4414-B586-92D3BD49AB02}" presName="horz1" presStyleCnt="0"/>
      <dgm:spPr/>
    </dgm:pt>
    <dgm:pt modelId="{C3B5B594-ECF0-4842-AEF8-69A5A7D162A1}" type="pres">
      <dgm:prSet presAssocID="{B433B520-2017-4414-B586-92D3BD49AB02}" presName="tx1" presStyleLbl="revTx" presStyleIdx="2" presStyleCnt="3"/>
      <dgm:spPr/>
    </dgm:pt>
    <dgm:pt modelId="{26FFAF58-855D-754E-AEB1-5538A0A128DC}" type="pres">
      <dgm:prSet presAssocID="{B433B520-2017-4414-B586-92D3BD49AB02}" presName="vert1" presStyleCnt="0"/>
      <dgm:spPr/>
    </dgm:pt>
  </dgm:ptLst>
  <dgm:cxnLst>
    <dgm:cxn modelId="{BFAC4A24-C371-344E-9E3E-6C8A28693F57}" type="presOf" srcId="{84D31475-F9CC-46F8-8652-1A89FF4F38A8}" destId="{F5917BAA-CF18-4F4F-A867-7B8590585B15}" srcOrd="0" destOrd="0" presId="urn:microsoft.com/office/officeart/2008/layout/LinedList"/>
    <dgm:cxn modelId="{55FA462E-5D4B-D84D-B1FA-54C17F2A2162}" type="presOf" srcId="{B433B520-2017-4414-B586-92D3BD49AB02}" destId="{C3B5B594-ECF0-4842-AEF8-69A5A7D162A1}" srcOrd="0" destOrd="0" presId="urn:microsoft.com/office/officeart/2008/layout/LinedList"/>
    <dgm:cxn modelId="{2EE48CA7-30E4-45BA-9518-12C70AC2FA79}" srcId="{ECE16713-B848-4EBE-A124-433C87E329D4}" destId="{84D31475-F9CC-46F8-8652-1A89FF4F38A8}" srcOrd="1" destOrd="0" parTransId="{9FDFA018-2BE8-4556-9983-0CA30A29EF0B}" sibTransId="{2CF4AEE7-3F54-4D9B-85AA-5B8F4A412724}"/>
    <dgm:cxn modelId="{4983CDAD-E456-4691-A81C-2C05463C2255}" srcId="{ECE16713-B848-4EBE-A124-433C87E329D4}" destId="{B433B520-2017-4414-B586-92D3BD49AB02}" srcOrd="2" destOrd="0" parTransId="{CEB4CD9B-7EA4-42CE-9479-384871B3534A}" sibTransId="{3DA48FD0-B060-4591-BD0C-0FFF677A4ADB}"/>
    <dgm:cxn modelId="{8309D0D0-C80D-E84B-81D4-B588A22CAAE7}" type="presOf" srcId="{0ABAA8CE-8D64-434C-806F-603A8F0C6476}" destId="{87112E8A-0C98-C440-9CD3-C52D99FC0E4A}" srcOrd="0" destOrd="0" presId="urn:microsoft.com/office/officeart/2008/layout/LinedList"/>
    <dgm:cxn modelId="{1D4CCBEC-B4D2-5840-89E1-E4627093EAE3}" type="presOf" srcId="{ECE16713-B848-4EBE-A124-433C87E329D4}" destId="{A09C9CCD-9425-604E-8B4C-2B844124D7EC}" srcOrd="0" destOrd="0" presId="urn:microsoft.com/office/officeart/2008/layout/LinedList"/>
    <dgm:cxn modelId="{745867F8-F543-4D07-865E-7CCAC5047464}" srcId="{ECE16713-B848-4EBE-A124-433C87E329D4}" destId="{0ABAA8CE-8D64-434C-806F-603A8F0C6476}" srcOrd="0" destOrd="0" parTransId="{3AE97CCF-AEEB-47A7-AFAF-F1367E1B035C}" sibTransId="{C6535792-EC81-47BF-A91C-AF430A156F68}"/>
    <dgm:cxn modelId="{37CFB38B-6F96-DC4C-A32C-172B37627861}" type="presParOf" srcId="{A09C9CCD-9425-604E-8B4C-2B844124D7EC}" destId="{185C1099-BDB2-9C48-9880-F87F00782FC2}" srcOrd="0" destOrd="0" presId="urn:microsoft.com/office/officeart/2008/layout/LinedList"/>
    <dgm:cxn modelId="{A9BD81F4-AAB9-9047-A8FE-CDC765D51B42}" type="presParOf" srcId="{A09C9CCD-9425-604E-8B4C-2B844124D7EC}" destId="{76096E51-9EE9-514C-A8AE-CF145B56FED7}" srcOrd="1" destOrd="0" presId="urn:microsoft.com/office/officeart/2008/layout/LinedList"/>
    <dgm:cxn modelId="{B800823A-F10F-D142-AECE-088629653F1B}" type="presParOf" srcId="{76096E51-9EE9-514C-A8AE-CF145B56FED7}" destId="{87112E8A-0C98-C440-9CD3-C52D99FC0E4A}" srcOrd="0" destOrd="0" presId="urn:microsoft.com/office/officeart/2008/layout/LinedList"/>
    <dgm:cxn modelId="{DAB81AF9-3F3D-3847-87E9-340CF153B780}" type="presParOf" srcId="{76096E51-9EE9-514C-A8AE-CF145B56FED7}" destId="{DE67C693-BBE0-694D-97F8-D6CF6D3A3053}" srcOrd="1" destOrd="0" presId="urn:microsoft.com/office/officeart/2008/layout/LinedList"/>
    <dgm:cxn modelId="{94CF2F4C-5493-9C44-AAD1-387AF57FD457}" type="presParOf" srcId="{A09C9CCD-9425-604E-8B4C-2B844124D7EC}" destId="{8BAF0B2E-4F32-2E49-B70E-4929E4C3DD60}" srcOrd="2" destOrd="0" presId="urn:microsoft.com/office/officeart/2008/layout/LinedList"/>
    <dgm:cxn modelId="{5EC65FFD-60D2-4342-BCD7-CA9F5F7F0C2F}" type="presParOf" srcId="{A09C9CCD-9425-604E-8B4C-2B844124D7EC}" destId="{8BDD991C-064B-6D4E-BFEA-93539852280A}" srcOrd="3" destOrd="0" presId="urn:microsoft.com/office/officeart/2008/layout/LinedList"/>
    <dgm:cxn modelId="{9DB18A41-DF0D-CB46-9CAC-03008478AB57}" type="presParOf" srcId="{8BDD991C-064B-6D4E-BFEA-93539852280A}" destId="{F5917BAA-CF18-4F4F-A867-7B8590585B15}" srcOrd="0" destOrd="0" presId="urn:microsoft.com/office/officeart/2008/layout/LinedList"/>
    <dgm:cxn modelId="{FA624051-9641-0D45-B928-26F266E31B8D}" type="presParOf" srcId="{8BDD991C-064B-6D4E-BFEA-93539852280A}" destId="{8BB1C6AC-4285-8F40-8DDD-FCA5B6A9E5EC}" srcOrd="1" destOrd="0" presId="urn:microsoft.com/office/officeart/2008/layout/LinedList"/>
    <dgm:cxn modelId="{CF785577-FF9F-CB4A-A454-6387EE6B9B25}" type="presParOf" srcId="{A09C9CCD-9425-604E-8B4C-2B844124D7EC}" destId="{021E78A8-3C72-9E4E-BCD5-CAF95D5A32C4}" srcOrd="4" destOrd="0" presId="urn:microsoft.com/office/officeart/2008/layout/LinedList"/>
    <dgm:cxn modelId="{C08C413D-FD3E-6047-9DE6-367190C5AD95}" type="presParOf" srcId="{A09C9CCD-9425-604E-8B4C-2B844124D7EC}" destId="{03A7328A-8F82-CA4C-8E0A-C4AFB817B4FC}" srcOrd="5" destOrd="0" presId="urn:microsoft.com/office/officeart/2008/layout/LinedList"/>
    <dgm:cxn modelId="{E099A5CA-EFD6-944B-A7F7-9C38DC60508E}" type="presParOf" srcId="{03A7328A-8F82-CA4C-8E0A-C4AFB817B4FC}" destId="{C3B5B594-ECF0-4842-AEF8-69A5A7D162A1}" srcOrd="0" destOrd="0" presId="urn:microsoft.com/office/officeart/2008/layout/LinedList"/>
    <dgm:cxn modelId="{ABF621E7-F29C-E241-8FAC-743B6D4EA74C}" type="presParOf" srcId="{03A7328A-8F82-CA4C-8E0A-C4AFB817B4FC}" destId="{26FFAF58-855D-754E-AEB1-5538A0A128DC}"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29403AA-6DBC-48FE-BE3A-4F793154C913}" type="doc">
      <dgm:prSet loTypeId="urn:microsoft.com/office/officeart/2018/2/layout/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CC2598F3-B165-4EAF-8CCB-8071A2CB62AA}">
      <dgm:prSet/>
      <dgm:spPr/>
      <dgm:t>
        <a:bodyPr/>
        <a:lstStyle/>
        <a:p>
          <a:pPr>
            <a:lnSpc>
              <a:spcPct val="100000"/>
            </a:lnSpc>
            <a:defRPr b="1"/>
          </a:pPr>
          <a:r>
            <a:rPr lang="en-US" b="1">
              <a:effectLst/>
              <a:latin typeface="Calibri" panose="020F0502020204030204" pitchFamily="34" charset="0"/>
              <a:ea typeface="Calibri" panose="020F0502020204030204" pitchFamily="34" charset="0"/>
              <a:cs typeface="Times New Roman" panose="02020603050405020304" pitchFamily="18" charset="0"/>
            </a:rPr>
            <a:t>Community-Based Water Recycling Systems</a:t>
          </a:r>
          <a:endParaRPr lang="en-US" b="1"/>
        </a:p>
      </dgm:t>
    </dgm:pt>
    <dgm:pt modelId="{347A4D53-BAA1-4D30-B094-E2C6770A6DB2}" type="parTrans" cxnId="{86BF79E3-C824-422F-9E25-7FF58020696C}">
      <dgm:prSet/>
      <dgm:spPr/>
      <dgm:t>
        <a:bodyPr/>
        <a:lstStyle/>
        <a:p>
          <a:endParaRPr lang="en-US"/>
        </a:p>
      </dgm:t>
    </dgm:pt>
    <dgm:pt modelId="{9495562F-37CA-463D-B51E-866CF83061F0}" type="sibTrans" cxnId="{86BF79E3-C824-422F-9E25-7FF58020696C}">
      <dgm:prSet/>
      <dgm:spPr/>
      <dgm:t>
        <a:bodyPr/>
        <a:lstStyle/>
        <a:p>
          <a:endParaRPr lang="en-US"/>
        </a:p>
      </dgm:t>
    </dgm:pt>
    <dgm:pt modelId="{B1FAD846-3038-4DD0-81B1-7D46B8EEF28C}">
      <dgm:prSet custT="1"/>
      <dgm:spPr/>
      <dgm:t>
        <a:bodyPr/>
        <a:lstStyle/>
        <a:p>
          <a:pPr>
            <a:lnSpc>
              <a:spcPct val="100000"/>
            </a:lnSpc>
          </a:pPr>
          <a:r>
            <a:rPr lang="en-US" sz="1400" dirty="0">
              <a:effectLst/>
              <a:latin typeface="Calibri" panose="020F0502020204030204" pitchFamily="34" charset="0"/>
              <a:ea typeface="Calibri" panose="020F0502020204030204" pitchFamily="34" charset="0"/>
              <a:cs typeface="Times New Roman" panose="02020603050405020304" pitchFamily="18" charset="0"/>
            </a:rPr>
            <a:t>Instead of collecting water from various regions and recycling the water together. The government could implement small-scale water treatment plants at community-level.</a:t>
          </a:r>
        </a:p>
        <a:p>
          <a:pPr>
            <a:lnSpc>
              <a:spcPct val="100000"/>
            </a:lnSpc>
          </a:pPr>
          <a:endParaRPr lang="en-US" sz="1400" dirty="0"/>
        </a:p>
      </dgm:t>
    </dgm:pt>
    <dgm:pt modelId="{81D7DBD4-C7C6-47C0-A0F2-A465F3491D45}" type="parTrans" cxnId="{3D56E8A5-BBBF-40E7-A93F-B52DB49F4B8C}">
      <dgm:prSet/>
      <dgm:spPr/>
      <dgm:t>
        <a:bodyPr/>
        <a:lstStyle/>
        <a:p>
          <a:endParaRPr lang="en-US"/>
        </a:p>
      </dgm:t>
    </dgm:pt>
    <dgm:pt modelId="{7D86AAD0-4054-4FCC-B66E-9618092C0CCD}" type="sibTrans" cxnId="{3D56E8A5-BBBF-40E7-A93F-B52DB49F4B8C}">
      <dgm:prSet/>
      <dgm:spPr/>
      <dgm:t>
        <a:bodyPr/>
        <a:lstStyle/>
        <a:p>
          <a:endParaRPr lang="en-US"/>
        </a:p>
      </dgm:t>
    </dgm:pt>
    <dgm:pt modelId="{220E3655-1120-4567-98F8-5279899250E6}">
      <dgm:prSet/>
      <dgm:spPr/>
      <dgm:t>
        <a:bodyPr/>
        <a:lstStyle/>
        <a:p>
          <a:pPr>
            <a:lnSpc>
              <a:spcPct val="100000"/>
            </a:lnSpc>
            <a:defRPr b="1"/>
          </a:pPr>
          <a:r>
            <a:rPr lang="en-US" b="1">
              <a:effectLst/>
              <a:latin typeface="Calibri" panose="020F0502020204030204" pitchFamily="34" charset="0"/>
              <a:ea typeface="Calibri" panose="020F0502020204030204" pitchFamily="34" charset="0"/>
              <a:cs typeface="Times New Roman" panose="02020603050405020304" pitchFamily="18" charset="0"/>
            </a:rPr>
            <a:t>Solar-powered plants</a:t>
          </a:r>
          <a:endParaRPr lang="en-US"/>
        </a:p>
      </dgm:t>
    </dgm:pt>
    <dgm:pt modelId="{BCF86D71-4418-469C-85C8-65CC19A83433}" type="parTrans" cxnId="{C15C619E-98B6-4A96-9438-5FD64100AE54}">
      <dgm:prSet/>
      <dgm:spPr/>
      <dgm:t>
        <a:bodyPr/>
        <a:lstStyle/>
        <a:p>
          <a:endParaRPr lang="en-US"/>
        </a:p>
      </dgm:t>
    </dgm:pt>
    <dgm:pt modelId="{52190702-FA6C-43C6-9D7B-4A0846911386}" type="sibTrans" cxnId="{C15C619E-98B6-4A96-9438-5FD64100AE54}">
      <dgm:prSet/>
      <dgm:spPr/>
      <dgm:t>
        <a:bodyPr/>
        <a:lstStyle/>
        <a:p>
          <a:endParaRPr lang="en-US"/>
        </a:p>
      </dgm:t>
    </dgm:pt>
    <dgm:pt modelId="{F7D6A83F-AB4C-4475-9776-B89D8EBAEC1A}">
      <dgm:prSet custT="1"/>
      <dgm:spPr/>
      <dgm:t>
        <a:bodyPr/>
        <a:lstStyle/>
        <a:p>
          <a:pPr>
            <a:lnSpc>
              <a:spcPct val="100000"/>
            </a:lnSpc>
          </a:pPr>
          <a:r>
            <a:rPr lang="en-US" sz="1400" dirty="0">
              <a:effectLst/>
              <a:latin typeface="Calibri" panose="020F0502020204030204" pitchFamily="34" charset="0"/>
              <a:ea typeface="Calibri" panose="020F0502020204030204" pitchFamily="34" charset="0"/>
              <a:cs typeface="Times New Roman" panose="02020603050405020304" pitchFamily="18" charset="0"/>
            </a:rPr>
            <a:t>The community level plants mentioned before, are used to recycle smaller scales of water and if possible, could be powered by solar power, reducing the carbon footprint associated with water production.</a:t>
          </a:r>
          <a:endParaRPr lang="en-US" sz="1400" dirty="0"/>
        </a:p>
      </dgm:t>
    </dgm:pt>
    <dgm:pt modelId="{7F46A4A3-DA1A-4D04-AFCC-7516FC9094D4}" type="parTrans" cxnId="{22E11E72-339A-4006-BF51-D4D38147CF6D}">
      <dgm:prSet/>
      <dgm:spPr/>
      <dgm:t>
        <a:bodyPr/>
        <a:lstStyle/>
        <a:p>
          <a:endParaRPr lang="en-US"/>
        </a:p>
      </dgm:t>
    </dgm:pt>
    <dgm:pt modelId="{C94EB6AB-9CB3-46EC-9D41-F16A4E7DA708}" type="sibTrans" cxnId="{22E11E72-339A-4006-BF51-D4D38147CF6D}">
      <dgm:prSet/>
      <dgm:spPr/>
      <dgm:t>
        <a:bodyPr/>
        <a:lstStyle/>
        <a:p>
          <a:endParaRPr lang="en-US"/>
        </a:p>
      </dgm:t>
    </dgm:pt>
    <dgm:pt modelId="{4E80567D-767B-44AA-80DE-B91AD43511E4}">
      <dgm:prSet/>
      <dgm:spPr/>
      <dgm:t>
        <a:bodyPr/>
        <a:lstStyle/>
        <a:p>
          <a:pPr>
            <a:lnSpc>
              <a:spcPct val="100000"/>
            </a:lnSpc>
            <a:defRPr b="1"/>
          </a:pPr>
          <a:r>
            <a:rPr lang="en-US" b="1">
              <a:effectLst/>
              <a:latin typeface="Calibri" panose="020F0502020204030204" pitchFamily="34" charset="0"/>
              <a:ea typeface="Calibri" panose="020F0502020204030204" pitchFamily="34" charset="0"/>
              <a:cs typeface="Times New Roman" panose="02020603050405020304" pitchFamily="18" charset="0"/>
            </a:rPr>
            <a:t>Underground Water Reservoirs</a:t>
          </a:r>
          <a:endParaRPr lang="en-US"/>
        </a:p>
      </dgm:t>
    </dgm:pt>
    <dgm:pt modelId="{3A2F8AAF-8439-4546-A36F-1B6D6D332717}" type="parTrans" cxnId="{5BDA91D3-B115-415B-B696-DBACDE1FC6D4}">
      <dgm:prSet/>
      <dgm:spPr/>
      <dgm:t>
        <a:bodyPr/>
        <a:lstStyle/>
        <a:p>
          <a:endParaRPr lang="en-US"/>
        </a:p>
      </dgm:t>
    </dgm:pt>
    <dgm:pt modelId="{42E4FAEA-3FB7-4CF8-88C3-22941D4059C7}" type="sibTrans" cxnId="{5BDA91D3-B115-415B-B696-DBACDE1FC6D4}">
      <dgm:prSet/>
      <dgm:spPr/>
      <dgm:t>
        <a:bodyPr/>
        <a:lstStyle/>
        <a:p>
          <a:endParaRPr lang="en-US"/>
        </a:p>
      </dgm:t>
    </dgm:pt>
    <dgm:pt modelId="{6868BE28-7401-41BF-9FAA-018D237916E5}">
      <dgm:prSet custT="1"/>
      <dgm:spPr/>
      <dgm:t>
        <a:bodyPr/>
        <a:lstStyle/>
        <a:p>
          <a:pPr>
            <a:lnSpc>
              <a:spcPct val="100000"/>
            </a:lnSpc>
          </a:pPr>
          <a:r>
            <a:rPr lang="en-US" sz="1400">
              <a:effectLst/>
              <a:latin typeface="Calibri" panose="020F0502020204030204" pitchFamily="34" charset="0"/>
              <a:ea typeface="Calibri" panose="020F0502020204030204" pitchFamily="34" charset="0"/>
              <a:cs typeface="Times New Roman" panose="02020603050405020304" pitchFamily="18" charset="0"/>
            </a:rPr>
            <a:t>Investigate about the feasibility of constructing underground reservoirs which can store excess rainwater and treated water.</a:t>
          </a:r>
        </a:p>
        <a:p>
          <a:pPr>
            <a:lnSpc>
              <a:spcPct val="100000"/>
            </a:lnSpc>
          </a:pPr>
          <a:endParaRPr lang="en-US" sz="1400"/>
        </a:p>
      </dgm:t>
    </dgm:pt>
    <dgm:pt modelId="{7ACD22FB-B3BA-40F6-8106-CF6CFD561107}" type="parTrans" cxnId="{B90E9044-BB3C-453F-AB5C-7A804E558E2E}">
      <dgm:prSet/>
      <dgm:spPr/>
      <dgm:t>
        <a:bodyPr/>
        <a:lstStyle/>
        <a:p>
          <a:endParaRPr lang="en-US"/>
        </a:p>
      </dgm:t>
    </dgm:pt>
    <dgm:pt modelId="{44F1BF39-9C85-445A-9E65-61384722C402}" type="sibTrans" cxnId="{B90E9044-BB3C-453F-AB5C-7A804E558E2E}">
      <dgm:prSet/>
      <dgm:spPr/>
      <dgm:t>
        <a:bodyPr/>
        <a:lstStyle/>
        <a:p>
          <a:endParaRPr lang="en-US"/>
        </a:p>
      </dgm:t>
    </dgm:pt>
    <dgm:pt modelId="{21A89FE6-9DC5-EA4D-9D68-EC41C606FBA4}">
      <dgm:prSet custT="1"/>
      <dgm:spPr/>
      <dgm:t>
        <a:bodyPr/>
        <a:lstStyle/>
        <a:p>
          <a:pPr>
            <a:lnSpc>
              <a:spcPct val="100000"/>
            </a:lnSpc>
          </a:pPr>
          <a:r>
            <a:rPr lang="en-US" sz="1400" dirty="0">
              <a:effectLst/>
              <a:latin typeface="Calibri" panose="020F0502020204030204" pitchFamily="34" charset="0"/>
              <a:ea typeface="Calibri" panose="020F0502020204030204" pitchFamily="34" charset="0"/>
              <a:cs typeface="Times New Roman" panose="02020603050405020304" pitchFamily="18" charset="0"/>
            </a:rPr>
            <a:t>In these plants, graywater (from showers, sinks, and laundry) can be treated and reused for non-potable purposes such as flushing toilets, gardening, and cleaning, reducing the demand on the main water supply.</a:t>
          </a:r>
        </a:p>
      </dgm:t>
    </dgm:pt>
    <dgm:pt modelId="{2F0B91CE-56C0-ED46-99D3-88A04513DA79}" type="parTrans" cxnId="{42E875A7-FDEE-4749-AB5E-10C558FFE520}">
      <dgm:prSet/>
      <dgm:spPr/>
      <dgm:t>
        <a:bodyPr/>
        <a:lstStyle/>
        <a:p>
          <a:endParaRPr lang="en-US"/>
        </a:p>
      </dgm:t>
    </dgm:pt>
    <dgm:pt modelId="{39A33F54-25DC-2F4C-85B9-C015C4BAAF15}" type="sibTrans" cxnId="{42E875A7-FDEE-4749-AB5E-10C558FFE520}">
      <dgm:prSet/>
      <dgm:spPr/>
      <dgm:t>
        <a:bodyPr/>
        <a:lstStyle/>
        <a:p>
          <a:endParaRPr lang="en-US"/>
        </a:p>
      </dgm:t>
    </dgm:pt>
    <dgm:pt modelId="{B983C21A-EACD-884D-A44B-06BF2A371340}">
      <dgm:prSet custT="1"/>
      <dgm:spPr/>
      <dgm:t>
        <a:bodyPr/>
        <a:lstStyle/>
        <a:p>
          <a:pPr>
            <a:lnSpc>
              <a:spcPct val="100000"/>
            </a:lnSpc>
          </a:pPr>
          <a:r>
            <a:rPr lang="en-US" sz="1400">
              <a:effectLst/>
              <a:latin typeface="Calibri" panose="020F0502020204030204" pitchFamily="34" charset="0"/>
              <a:ea typeface="Calibri" panose="020F0502020204030204" pitchFamily="34" charset="0"/>
              <a:cs typeface="Times New Roman" panose="02020603050405020304" pitchFamily="18" charset="0"/>
            </a:rPr>
            <a:t>This would help maximize space usage in land-scarce Singapore and ensuring a stable water supply during dry periods.</a:t>
          </a:r>
        </a:p>
      </dgm:t>
    </dgm:pt>
    <dgm:pt modelId="{3F4B89F7-7C51-BF41-8D21-BB1CCF058C09}" type="parTrans" cxnId="{37F6D7C8-180F-1346-AB84-0BC2601F0E1F}">
      <dgm:prSet/>
      <dgm:spPr/>
      <dgm:t>
        <a:bodyPr/>
        <a:lstStyle/>
        <a:p>
          <a:endParaRPr lang="en-US"/>
        </a:p>
      </dgm:t>
    </dgm:pt>
    <dgm:pt modelId="{56CE5A07-8795-6448-B2AB-B424BD4FAABE}" type="sibTrans" cxnId="{37F6D7C8-180F-1346-AB84-0BC2601F0E1F}">
      <dgm:prSet/>
      <dgm:spPr/>
      <dgm:t>
        <a:bodyPr/>
        <a:lstStyle/>
        <a:p>
          <a:endParaRPr lang="en-US"/>
        </a:p>
      </dgm:t>
    </dgm:pt>
    <dgm:pt modelId="{730F13EC-FBEE-41AA-8C92-60BB417363FF}" type="pres">
      <dgm:prSet presAssocID="{029403AA-6DBC-48FE-BE3A-4F793154C913}" presName="root" presStyleCnt="0">
        <dgm:presLayoutVars>
          <dgm:dir/>
          <dgm:resizeHandles val="exact"/>
        </dgm:presLayoutVars>
      </dgm:prSet>
      <dgm:spPr/>
    </dgm:pt>
    <dgm:pt modelId="{A8B5DA93-F2B6-49A2-8BE8-BA4725CA5702}" type="pres">
      <dgm:prSet presAssocID="{CC2598F3-B165-4EAF-8CCB-8071A2CB62AA}" presName="compNode" presStyleCnt="0"/>
      <dgm:spPr/>
    </dgm:pt>
    <dgm:pt modelId="{08F906B3-926B-442A-9A1D-D97CEC8E6085}" type="pres">
      <dgm:prSet presAssocID="{CC2598F3-B165-4EAF-8CCB-8071A2CB62AA}" presName="iconRect" presStyleLbl="node1" presStyleIdx="0" presStyleCnt="3" custLinFactNeighborX="68776" custLinFactNeighborY="-677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hower"/>
        </a:ext>
      </dgm:extLst>
    </dgm:pt>
    <dgm:pt modelId="{189E2C7D-AD9A-4ADD-8382-DFD86785364B}" type="pres">
      <dgm:prSet presAssocID="{CC2598F3-B165-4EAF-8CCB-8071A2CB62AA}" presName="iconSpace" presStyleCnt="0"/>
      <dgm:spPr/>
    </dgm:pt>
    <dgm:pt modelId="{9B57524B-F59D-4F6B-A4DB-72F247619472}" type="pres">
      <dgm:prSet presAssocID="{CC2598F3-B165-4EAF-8CCB-8071A2CB62AA}" presName="parTx" presStyleLbl="revTx" presStyleIdx="0" presStyleCnt="6">
        <dgm:presLayoutVars>
          <dgm:chMax val="0"/>
          <dgm:chPref val="0"/>
        </dgm:presLayoutVars>
      </dgm:prSet>
      <dgm:spPr/>
    </dgm:pt>
    <dgm:pt modelId="{F8A4FD2B-E0C4-4E85-85C0-08316ABD28E9}" type="pres">
      <dgm:prSet presAssocID="{CC2598F3-B165-4EAF-8CCB-8071A2CB62AA}" presName="txSpace" presStyleCnt="0"/>
      <dgm:spPr/>
    </dgm:pt>
    <dgm:pt modelId="{B6BE68AD-2EC0-4F98-925C-41594C10ADE5}" type="pres">
      <dgm:prSet presAssocID="{CC2598F3-B165-4EAF-8CCB-8071A2CB62AA}" presName="desTx" presStyleLbl="revTx" presStyleIdx="1" presStyleCnt="6">
        <dgm:presLayoutVars/>
      </dgm:prSet>
      <dgm:spPr/>
    </dgm:pt>
    <dgm:pt modelId="{946A2508-0C27-43E4-8A53-13B693EA50CE}" type="pres">
      <dgm:prSet presAssocID="{9495562F-37CA-463D-B51E-866CF83061F0}" presName="sibTrans" presStyleCnt="0"/>
      <dgm:spPr/>
    </dgm:pt>
    <dgm:pt modelId="{A347E939-7C53-4B56-AAD4-4B9F400B527A}" type="pres">
      <dgm:prSet presAssocID="{220E3655-1120-4567-98F8-5279899250E6}" presName="compNode" presStyleCnt="0"/>
      <dgm:spPr/>
    </dgm:pt>
    <dgm:pt modelId="{A06CE485-66CF-46C2-894E-37FC33483D6B}" type="pres">
      <dgm:prSet presAssocID="{220E3655-1120-4567-98F8-5279899250E6}" presName="iconRect" presStyleLbl="node1" presStyleIdx="1" presStyleCnt="3" custLinFactNeighborX="95882" custLinFactNeighborY="111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un"/>
        </a:ext>
      </dgm:extLst>
    </dgm:pt>
    <dgm:pt modelId="{A3665105-6DF3-4AC6-9379-C2F74BF3CA48}" type="pres">
      <dgm:prSet presAssocID="{220E3655-1120-4567-98F8-5279899250E6}" presName="iconSpace" presStyleCnt="0"/>
      <dgm:spPr/>
    </dgm:pt>
    <dgm:pt modelId="{97D92B4E-1BC1-448D-A53F-CDDE1B7D00A9}" type="pres">
      <dgm:prSet presAssocID="{220E3655-1120-4567-98F8-5279899250E6}" presName="parTx" presStyleLbl="revTx" presStyleIdx="2" presStyleCnt="6">
        <dgm:presLayoutVars>
          <dgm:chMax val="0"/>
          <dgm:chPref val="0"/>
        </dgm:presLayoutVars>
      </dgm:prSet>
      <dgm:spPr/>
    </dgm:pt>
    <dgm:pt modelId="{5DE33EB8-C06E-4917-AA71-F04A8A7913AF}" type="pres">
      <dgm:prSet presAssocID="{220E3655-1120-4567-98F8-5279899250E6}" presName="txSpace" presStyleCnt="0"/>
      <dgm:spPr/>
    </dgm:pt>
    <dgm:pt modelId="{AE5B815A-0F1F-4527-BFAE-A810850136DE}" type="pres">
      <dgm:prSet presAssocID="{220E3655-1120-4567-98F8-5279899250E6}" presName="desTx" presStyleLbl="revTx" presStyleIdx="3" presStyleCnt="6">
        <dgm:presLayoutVars/>
      </dgm:prSet>
      <dgm:spPr/>
    </dgm:pt>
    <dgm:pt modelId="{258524E7-56BD-403F-82DD-905D6012016A}" type="pres">
      <dgm:prSet presAssocID="{52190702-FA6C-43C6-9D7B-4A0846911386}" presName="sibTrans" presStyleCnt="0"/>
      <dgm:spPr/>
    </dgm:pt>
    <dgm:pt modelId="{2D9BD1DA-7F42-4404-8FF0-A07C3AA9D3F4}" type="pres">
      <dgm:prSet presAssocID="{4E80567D-767B-44AA-80DE-B91AD43511E4}" presName="compNode" presStyleCnt="0"/>
      <dgm:spPr/>
    </dgm:pt>
    <dgm:pt modelId="{324E19FC-E90C-4759-AB9D-C71B71D27DB9}" type="pres">
      <dgm:prSet presAssocID="{4E80567D-767B-44AA-80DE-B91AD43511E4}" presName="iconRect" presStyleLbl="node1" presStyleIdx="2" presStyleCnt="3" custLinFactNeighborX="90434" custLinFactNeighborY="222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cuba diving with solid fill"/>
        </a:ext>
      </dgm:extLst>
    </dgm:pt>
    <dgm:pt modelId="{6F316928-4508-4000-91A3-D3131A61D038}" type="pres">
      <dgm:prSet presAssocID="{4E80567D-767B-44AA-80DE-B91AD43511E4}" presName="iconSpace" presStyleCnt="0"/>
      <dgm:spPr/>
    </dgm:pt>
    <dgm:pt modelId="{50C0111B-F6A5-478A-A836-A5E0F3718747}" type="pres">
      <dgm:prSet presAssocID="{4E80567D-767B-44AA-80DE-B91AD43511E4}" presName="parTx" presStyleLbl="revTx" presStyleIdx="4" presStyleCnt="6">
        <dgm:presLayoutVars>
          <dgm:chMax val="0"/>
          <dgm:chPref val="0"/>
        </dgm:presLayoutVars>
      </dgm:prSet>
      <dgm:spPr/>
    </dgm:pt>
    <dgm:pt modelId="{8C620B04-C733-431E-A04B-14BE334285F4}" type="pres">
      <dgm:prSet presAssocID="{4E80567D-767B-44AA-80DE-B91AD43511E4}" presName="txSpace" presStyleCnt="0"/>
      <dgm:spPr/>
    </dgm:pt>
    <dgm:pt modelId="{FCF4893D-ECA1-49B2-86BA-14DDE9949FBA}" type="pres">
      <dgm:prSet presAssocID="{4E80567D-767B-44AA-80DE-B91AD43511E4}" presName="desTx" presStyleLbl="revTx" presStyleIdx="5" presStyleCnt="6">
        <dgm:presLayoutVars/>
      </dgm:prSet>
      <dgm:spPr/>
    </dgm:pt>
  </dgm:ptLst>
  <dgm:cxnLst>
    <dgm:cxn modelId="{EECE9906-C680-494F-A528-41DD69C08CCD}" type="presOf" srcId="{B983C21A-EACD-884D-A44B-06BF2A371340}" destId="{FCF4893D-ECA1-49B2-86BA-14DDE9949FBA}" srcOrd="0" destOrd="1" presId="urn:microsoft.com/office/officeart/2018/2/layout/IconLabelDescriptionList"/>
    <dgm:cxn modelId="{F7B25533-8FBB-9242-9CE4-9E82E2F88DD2}" type="presOf" srcId="{6868BE28-7401-41BF-9FAA-018D237916E5}" destId="{FCF4893D-ECA1-49B2-86BA-14DDE9949FBA}" srcOrd="0" destOrd="0" presId="urn:microsoft.com/office/officeart/2018/2/layout/IconLabelDescriptionList"/>
    <dgm:cxn modelId="{512CD433-D925-5341-A372-E0FE5CBCFDCC}" type="presOf" srcId="{029403AA-6DBC-48FE-BE3A-4F793154C913}" destId="{730F13EC-FBEE-41AA-8C92-60BB417363FF}" srcOrd="0" destOrd="0" presId="urn:microsoft.com/office/officeart/2018/2/layout/IconLabelDescriptionList"/>
    <dgm:cxn modelId="{B90E9044-BB3C-453F-AB5C-7A804E558E2E}" srcId="{4E80567D-767B-44AA-80DE-B91AD43511E4}" destId="{6868BE28-7401-41BF-9FAA-018D237916E5}" srcOrd="0" destOrd="0" parTransId="{7ACD22FB-B3BA-40F6-8106-CF6CFD561107}" sibTransId="{44F1BF39-9C85-445A-9E65-61384722C402}"/>
    <dgm:cxn modelId="{22E11E72-339A-4006-BF51-D4D38147CF6D}" srcId="{220E3655-1120-4567-98F8-5279899250E6}" destId="{F7D6A83F-AB4C-4475-9776-B89D8EBAEC1A}" srcOrd="0" destOrd="0" parTransId="{7F46A4A3-DA1A-4D04-AFCC-7516FC9094D4}" sibTransId="{C94EB6AB-9CB3-46EC-9D41-F16A4E7DA708}"/>
    <dgm:cxn modelId="{9924D974-BB94-9740-8A50-937799DA121D}" type="presOf" srcId="{F7D6A83F-AB4C-4475-9776-B89D8EBAEC1A}" destId="{AE5B815A-0F1F-4527-BFAE-A810850136DE}" srcOrd="0" destOrd="0" presId="urn:microsoft.com/office/officeart/2018/2/layout/IconLabelDescriptionList"/>
    <dgm:cxn modelId="{C4EE7695-1B7D-A348-8A48-6ACA8279DB7B}" type="presOf" srcId="{4E80567D-767B-44AA-80DE-B91AD43511E4}" destId="{50C0111B-F6A5-478A-A836-A5E0F3718747}" srcOrd="0" destOrd="0" presId="urn:microsoft.com/office/officeart/2018/2/layout/IconLabelDescriptionList"/>
    <dgm:cxn modelId="{9B6C149C-ACA6-BA46-A141-A84C3D65DEBB}" type="presOf" srcId="{CC2598F3-B165-4EAF-8CCB-8071A2CB62AA}" destId="{9B57524B-F59D-4F6B-A4DB-72F247619472}" srcOrd="0" destOrd="0" presId="urn:microsoft.com/office/officeart/2018/2/layout/IconLabelDescriptionList"/>
    <dgm:cxn modelId="{C15C619E-98B6-4A96-9438-5FD64100AE54}" srcId="{029403AA-6DBC-48FE-BE3A-4F793154C913}" destId="{220E3655-1120-4567-98F8-5279899250E6}" srcOrd="1" destOrd="0" parTransId="{BCF86D71-4418-469C-85C8-65CC19A83433}" sibTransId="{52190702-FA6C-43C6-9D7B-4A0846911386}"/>
    <dgm:cxn modelId="{3D56E8A5-BBBF-40E7-A93F-B52DB49F4B8C}" srcId="{CC2598F3-B165-4EAF-8CCB-8071A2CB62AA}" destId="{B1FAD846-3038-4DD0-81B1-7D46B8EEF28C}" srcOrd="0" destOrd="0" parTransId="{81D7DBD4-C7C6-47C0-A0F2-A465F3491D45}" sibTransId="{7D86AAD0-4054-4FCC-B66E-9618092C0CCD}"/>
    <dgm:cxn modelId="{42E875A7-FDEE-4749-AB5E-10C558FFE520}" srcId="{CC2598F3-B165-4EAF-8CCB-8071A2CB62AA}" destId="{21A89FE6-9DC5-EA4D-9D68-EC41C606FBA4}" srcOrd="1" destOrd="0" parTransId="{2F0B91CE-56C0-ED46-99D3-88A04513DA79}" sibTransId="{39A33F54-25DC-2F4C-85B9-C015C4BAAF15}"/>
    <dgm:cxn modelId="{73D0AAC0-AA09-DE40-B9D2-A9A33088D2BC}" type="presOf" srcId="{B1FAD846-3038-4DD0-81B1-7D46B8EEF28C}" destId="{B6BE68AD-2EC0-4F98-925C-41594C10ADE5}" srcOrd="0" destOrd="0" presId="urn:microsoft.com/office/officeart/2018/2/layout/IconLabelDescriptionList"/>
    <dgm:cxn modelId="{37F6D7C8-180F-1346-AB84-0BC2601F0E1F}" srcId="{4E80567D-767B-44AA-80DE-B91AD43511E4}" destId="{B983C21A-EACD-884D-A44B-06BF2A371340}" srcOrd="1" destOrd="0" parTransId="{3F4B89F7-7C51-BF41-8D21-BB1CCF058C09}" sibTransId="{56CE5A07-8795-6448-B2AB-B424BD4FAABE}"/>
    <dgm:cxn modelId="{AA9F19CA-8AE8-334D-BC91-4DB7FF698DD8}" type="presOf" srcId="{220E3655-1120-4567-98F8-5279899250E6}" destId="{97D92B4E-1BC1-448D-A53F-CDDE1B7D00A9}" srcOrd="0" destOrd="0" presId="urn:microsoft.com/office/officeart/2018/2/layout/IconLabelDescriptionList"/>
    <dgm:cxn modelId="{5BDA91D3-B115-415B-B696-DBACDE1FC6D4}" srcId="{029403AA-6DBC-48FE-BE3A-4F793154C913}" destId="{4E80567D-767B-44AA-80DE-B91AD43511E4}" srcOrd="2" destOrd="0" parTransId="{3A2F8AAF-8439-4546-A36F-1B6D6D332717}" sibTransId="{42E4FAEA-3FB7-4CF8-88C3-22941D4059C7}"/>
    <dgm:cxn modelId="{86BF79E3-C824-422F-9E25-7FF58020696C}" srcId="{029403AA-6DBC-48FE-BE3A-4F793154C913}" destId="{CC2598F3-B165-4EAF-8CCB-8071A2CB62AA}" srcOrd="0" destOrd="0" parTransId="{347A4D53-BAA1-4D30-B094-E2C6770A6DB2}" sibTransId="{9495562F-37CA-463D-B51E-866CF83061F0}"/>
    <dgm:cxn modelId="{6B312CF9-C3E8-D94A-89E0-56A7D13DAAD6}" type="presOf" srcId="{21A89FE6-9DC5-EA4D-9D68-EC41C606FBA4}" destId="{B6BE68AD-2EC0-4F98-925C-41594C10ADE5}" srcOrd="0" destOrd="1" presId="urn:microsoft.com/office/officeart/2018/2/layout/IconLabelDescriptionList"/>
    <dgm:cxn modelId="{D969B1EC-AF0D-C84C-A666-7A4EB60F3CB9}" type="presParOf" srcId="{730F13EC-FBEE-41AA-8C92-60BB417363FF}" destId="{A8B5DA93-F2B6-49A2-8BE8-BA4725CA5702}" srcOrd="0" destOrd="0" presId="urn:microsoft.com/office/officeart/2018/2/layout/IconLabelDescriptionList"/>
    <dgm:cxn modelId="{1D2E05E7-7A16-884F-9D0D-DCB5F74C6572}" type="presParOf" srcId="{A8B5DA93-F2B6-49A2-8BE8-BA4725CA5702}" destId="{08F906B3-926B-442A-9A1D-D97CEC8E6085}" srcOrd="0" destOrd="0" presId="urn:microsoft.com/office/officeart/2018/2/layout/IconLabelDescriptionList"/>
    <dgm:cxn modelId="{94F6938C-98CF-1D46-AD07-D5789EFC82D7}" type="presParOf" srcId="{A8B5DA93-F2B6-49A2-8BE8-BA4725CA5702}" destId="{189E2C7D-AD9A-4ADD-8382-DFD86785364B}" srcOrd="1" destOrd="0" presId="urn:microsoft.com/office/officeart/2018/2/layout/IconLabelDescriptionList"/>
    <dgm:cxn modelId="{8EEA3B52-6169-4A40-AC27-B19A0BFEC97A}" type="presParOf" srcId="{A8B5DA93-F2B6-49A2-8BE8-BA4725CA5702}" destId="{9B57524B-F59D-4F6B-A4DB-72F247619472}" srcOrd="2" destOrd="0" presId="urn:microsoft.com/office/officeart/2018/2/layout/IconLabelDescriptionList"/>
    <dgm:cxn modelId="{D3368FB9-9DD7-F749-9816-68553529D198}" type="presParOf" srcId="{A8B5DA93-F2B6-49A2-8BE8-BA4725CA5702}" destId="{F8A4FD2B-E0C4-4E85-85C0-08316ABD28E9}" srcOrd="3" destOrd="0" presId="urn:microsoft.com/office/officeart/2018/2/layout/IconLabelDescriptionList"/>
    <dgm:cxn modelId="{7A576463-877F-054A-904B-5DDD0B9EFFEF}" type="presParOf" srcId="{A8B5DA93-F2B6-49A2-8BE8-BA4725CA5702}" destId="{B6BE68AD-2EC0-4F98-925C-41594C10ADE5}" srcOrd="4" destOrd="0" presId="urn:microsoft.com/office/officeart/2018/2/layout/IconLabelDescriptionList"/>
    <dgm:cxn modelId="{98EFFBCE-C7EE-CB4D-A103-D6838D68F060}" type="presParOf" srcId="{730F13EC-FBEE-41AA-8C92-60BB417363FF}" destId="{946A2508-0C27-43E4-8A53-13B693EA50CE}" srcOrd="1" destOrd="0" presId="urn:microsoft.com/office/officeart/2018/2/layout/IconLabelDescriptionList"/>
    <dgm:cxn modelId="{69F1CB3C-E350-594F-8977-F835AC554B3F}" type="presParOf" srcId="{730F13EC-FBEE-41AA-8C92-60BB417363FF}" destId="{A347E939-7C53-4B56-AAD4-4B9F400B527A}" srcOrd="2" destOrd="0" presId="urn:microsoft.com/office/officeart/2018/2/layout/IconLabelDescriptionList"/>
    <dgm:cxn modelId="{5D8C1E7C-2AC0-8F4D-81B0-97983150FA68}" type="presParOf" srcId="{A347E939-7C53-4B56-AAD4-4B9F400B527A}" destId="{A06CE485-66CF-46C2-894E-37FC33483D6B}" srcOrd="0" destOrd="0" presId="urn:microsoft.com/office/officeart/2018/2/layout/IconLabelDescriptionList"/>
    <dgm:cxn modelId="{E03ACC72-2F11-9042-954E-B091807D90D9}" type="presParOf" srcId="{A347E939-7C53-4B56-AAD4-4B9F400B527A}" destId="{A3665105-6DF3-4AC6-9379-C2F74BF3CA48}" srcOrd="1" destOrd="0" presId="urn:microsoft.com/office/officeart/2018/2/layout/IconLabelDescriptionList"/>
    <dgm:cxn modelId="{7A4B634B-A323-8046-978F-649AA70647BA}" type="presParOf" srcId="{A347E939-7C53-4B56-AAD4-4B9F400B527A}" destId="{97D92B4E-1BC1-448D-A53F-CDDE1B7D00A9}" srcOrd="2" destOrd="0" presId="urn:microsoft.com/office/officeart/2018/2/layout/IconLabelDescriptionList"/>
    <dgm:cxn modelId="{695A8359-DD5A-5B41-8E2D-C7EEA24B73CD}" type="presParOf" srcId="{A347E939-7C53-4B56-AAD4-4B9F400B527A}" destId="{5DE33EB8-C06E-4917-AA71-F04A8A7913AF}" srcOrd="3" destOrd="0" presId="urn:microsoft.com/office/officeart/2018/2/layout/IconLabelDescriptionList"/>
    <dgm:cxn modelId="{92B560C1-27F5-014E-8E48-4141D6F64D43}" type="presParOf" srcId="{A347E939-7C53-4B56-AAD4-4B9F400B527A}" destId="{AE5B815A-0F1F-4527-BFAE-A810850136DE}" srcOrd="4" destOrd="0" presId="urn:microsoft.com/office/officeart/2018/2/layout/IconLabelDescriptionList"/>
    <dgm:cxn modelId="{4416C683-B788-4547-90A7-2D9D3017EB03}" type="presParOf" srcId="{730F13EC-FBEE-41AA-8C92-60BB417363FF}" destId="{258524E7-56BD-403F-82DD-905D6012016A}" srcOrd="3" destOrd="0" presId="urn:microsoft.com/office/officeart/2018/2/layout/IconLabelDescriptionList"/>
    <dgm:cxn modelId="{80FE06E9-D266-6148-A100-ECDB0FA7DC48}" type="presParOf" srcId="{730F13EC-FBEE-41AA-8C92-60BB417363FF}" destId="{2D9BD1DA-7F42-4404-8FF0-A07C3AA9D3F4}" srcOrd="4" destOrd="0" presId="urn:microsoft.com/office/officeart/2018/2/layout/IconLabelDescriptionList"/>
    <dgm:cxn modelId="{52BF07B8-C7D9-CA4B-B7E1-3D477FE6A623}" type="presParOf" srcId="{2D9BD1DA-7F42-4404-8FF0-A07C3AA9D3F4}" destId="{324E19FC-E90C-4759-AB9D-C71B71D27DB9}" srcOrd="0" destOrd="0" presId="urn:microsoft.com/office/officeart/2018/2/layout/IconLabelDescriptionList"/>
    <dgm:cxn modelId="{86B80D44-034D-9F4A-9AFF-7406D08B2BF4}" type="presParOf" srcId="{2D9BD1DA-7F42-4404-8FF0-A07C3AA9D3F4}" destId="{6F316928-4508-4000-91A3-D3131A61D038}" srcOrd="1" destOrd="0" presId="urn:microsoft.com/office/officeart/2018/2/layout/IconLabelDescriptionList"/>
    <dgm:cxn modelId="{D2DC716B-275C-1C4E-92D3-F6CAD7C9CD30}" type="presParOf" srcId="{2D9BD1DA-7F42-4404-8FF0-A07C3AA9D3F4}" destId="{50C0111B-F6A5-478A-A836-A5E0F3718747}" srcOrd="2" destOrd="0" presId="urn:microsoft.com/office/officeart/2018/2/layout/IconLabelDescriptionList"/>
    <dgm:cxn modelId="{F3633BF3-DC51-9C45-B92A-030776ED8F2C}" type="presParOf" srcId="{2D9BD1DA-7F42-4404-8FF0-A07C3AA9D3F4}" destId="{8C620B04-C733-431E-A04B-14BE334285F4}" srcOrd="3" destOrd="0" presId="urn:microsoft.com/office/officeart/2018/2/layout/IconLabelDescriptionList"/>
    <dgm:cxn modelId="{DDC0F29C-B16A-DF42-B01E-5EAA3BB05804}" type="presParOf" srcId="{2D9BD1DA-7F42-4404-8FF0-A07C3AA9D3F4}" destId="{FCF4893D-ECA1-49B2-86BA-14DDE9949FBA}" srcOrd="4" destOrd="0" presId="urn:microsoft.com/office/officeart/2018/2/layout/IconLabelDescriptionList"/>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9403AA-6DBC-48FE-BE3A-4F793154C913}" type="doc">
      <dgm:prSet loTypeId="urn:microsoft.com/office/officeart/2018/2/layout/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CC2598F3-B165-4EAF-8CCB-8071A2CB62AA}">
      <dgm:prSet/>
      <dgm:spPr/>
      <dgm:t>
        <a:bodyPr/>
        <a:lstStyle/>
        <a:p>
          <a:pPr>
            <a:defRPr b="1"/>
          </a:pPr>
          <a:r>
            <a:rPr lang="en-US" b="1"/>
            <a:t>Urban Farming Initiatives </a:t>
          </a:r>
        </a:p>
      </dgm:t>
    </dgm:pt>
    <dgm:pt modelId="{347A4D53-BAA1-4D30-B094-E2C6770A6DB2}" type="parTrans" cxnId="{86BF79E3-C824-422F-9E25-7FF58020696C}">
      <dgm:prSet/>
      <dgm:spPr/>
      <dgm:t>
        <a:bodyPr/>
        <a:lstStyle/>
        <a:p>
          <a:endParaRPr lang="en-US"/>
        </a:p>
      </dgm:t>
    </dgm:pt>
    <dgm:pt modelId="{9495562F-37CA-463D-B51E-866CF83061F0}" type="sibTrans" cxnId="{86BF79E3-C824-422F-9E25-7FF58020696C}">
      <dgm:prSet/>
      <dgm:spPr/>
      <dgm:t>
        <a:bodyPr/>
        <a:lstStyle/>
        <a:p>
          <a:endParaRPr lang="en-US"/>
        </a:p>
      </dgm:t>
    </dgm:pt>
    <dgm:pt modelId="{B1FAD846-3038-4DD0-81B1-7D46B8EEF28C}">
      <dgm:prSet custT="1"/>
      <dgm:spPr/>
      <dgm:t>
        <a:bodyPr/>
        <a:lstStyle/>
        <a:p>
          <a:pPr>
            <a:buFont typeface="Arial" panose="020B0604020202020204" pitchFamily="34" charset="0"/>
            <a:buChar char="•"/>
          </a:pPr>
          <a:r>
            <a:rPr lang="en-US" sz="1300" dirty="0"/>
            <a:t>Only 1 percent of land in Singapore is being used for agriculture, this increases the demand for food importation.</a:t>
          </a:r>
        </a:p>
        <a:p>
          <a:pPr>
            <a:buFont typeface="Arial" panose="020B0604020202020204" pitchFamily="34" charset="0"/>
            <a:buChar char="•"/>
          </a:pPr>
          <a:endParaRPr lang="en-US" sz="1300" dirty="0"/>
        </a:p>
      </dgm:t>
    </dgm:pt>
    <dgm:pt modelId="{81D7DBD4-C7C6-47C0-A0F2-A465F3491D45}" type="parTrans" cxnId="{3D56E8A5-BBBF-40E7-A93F-B52DB49F4B8C}">
      <dgm:prSet/>
      <dgm:spPr/>
      <dgm:t>
        <a:bodyPr/>
        <a:lstStyle/>
        <a:p>
          <a:endParaRPr lang="en-US"/>
        </a:p>
      </dgm:t>
    </dgm:pt>
    <dgm:pt modelId="{7D86AAD0-4054-4FCC-B66E-9618092C0CCD}" type="sibTrans" cxnId="{3D56E8A5-BBBF-40E7-A93F-B52DB49F4B8C}">
      <dgm:prSet/>
      <dgm:spPr/>
      <dgm:t>
        <a:bodyPr/>
        <a:lstStyle/>
        <a:p>
          <a:endParaRPr lang="en-US"/>
        </a:p>
      </dgm:t>
    </dgm:pt>
    <dgm:pt modelId="{5C2EFD62-5BE0-44A1-9C0C-D19427280D42}">
      <dgm:prSet custT="1"/>
      <dgm:spPr/>
      <dgm:t>
        <a:bodyPr/>
        <a:lstStyle/>
        <a:p>
          <a:pPr>
            <a:buFont typeface="Arial" panose="020B0604020202020204" pitchFamily="34" charset="0"/>
            <a:buChar char="•"/>
          </a:pPr>
          <a:r>
            <a:rPr lang="en-US" sz="1300" dirty="0"/>
            <a:t>Government must promote agriculture and use vacant spaces to increase local food production and reduce the carbon footprint associated with food importation.</a:t>
          </a:r>
        </a:p>
      </dgm:t>
    </dgm:pt>
    <dgm:pt modelId="{0A79BEE9-510C-4EC5-BD1C-5439EF8CEE78}" type="parTrans" cxnId="{AE6F9270-56B3-472F-9E26-13256A1B107A}">
      <dgm:prSet/>
      <dgm:spPr/>
      <dgm:t>
        <a:bodyPr/>
        <a:lstStyle/>
        <a:p>
          <a:endParaRPr lang="en-US"/>
        </a:p>
      </dgm:t>
    </dgm:pt>
    <dgm:pt modelId="{70E306DF-1B56-46D2-80BB-C97F3CAEB891}" type="sibTrans" cxnId="{AE6F9270-56B3-472F-9E26-13256A1B107A}">
      <dgm:prSet/>
      <dgm:spPr/>
      <dgm:t>
        <a:bodyPr/>
        <a:lstStyle/>
        <a:p>
          <a:endParaRPr lang="en-US"/>
        </a:p>
      </dgm:t>
    </dgm:pt>
    <dgm:pt modelId="{220E3655-1120-4567-98F8-5279899250E6}">
      <dgm:prSet/>
      <dgm:spPr/>
      <dgm:t>
        <a:bodyPr/>
        <a:lstStyle/>
        <a:p>
          <a:pPr>
            <a:defRPr b="1"/>
          </a:pPr>
          <a:r>
            <a:rPr lang="en-US" b="1" dirty="0"/>
            <a:t>Smart Transportation Systems</a:t>
          </a:r>
          <a:r>
            <a:rPr lang="en-US" dirty="0"/>
            <a:t> </a:t>
          </a:r>
        </a:p>
      </dgm:t>
    </dgm:pt>
    <dgm:pt modelId="{BCF86D71-4418-469C-85C8-65CC19A83433}" type="parTrans" cxnId="{C15C619E-98B6-4A96-9438-5FD64100AE54}">
      <dgm:prSet/>
      <dgm:spPr/>
      <dgm:t>
        <a:bodyPr/>
        <a:lstStyle/>
        <a:p>
          <a:endParaRPr lang="en-US"/>
        </a:p>
      </dgm:t>
    </dgm:pt>
    <dgm:pt modelId="{52190702-FA6C-43C6-9D7B-4A0846911386}" type="sibTrans" cxnId="{C15C619E-98B6-4A96-9438-5FD64100AE54}">
      <dgm:prSet/>
      <dgm:spPr/>
      <dgm:t>
        <a:bodyPr/>
        <a:lstStyle/>
        <a:p>
          <a:endParaRPr lang="en-US"/>
        </a:p>
      </dgm:t>
    </dgm:pt>
    <dgm:pt modelId="{F7D6A83F-AB4C-4475-9776-B89D8EBAEC1A}">
      <dgm:prSet custT="1"/>
      <dgm:spPr/>
      <dgm:t>
        <a:bodyPr/>
        <a:lstStyle/>
        <a:p>
          <a:r>
            <a:rPr lang="en-US" sz="1300"/>
            <a:t>Invest in smart transportation solutions, such as traffic flow optimization and demand-responsive public transit.</a:t>
          </a:r>
        </a:p>
        <a:p>
          <a:endParaRPr lang="en-US" sz="1300"/>
        </a:p>
      </dgm:t>
    </dgm:pt>
    <dgm:pt modelId="{7F46A4A3-DA1A-4D04-AFCC-7516FC9094D4}" type="parTrans" cxnId="{22E11E72-339A-4006-BF51-D4D38147CF6D}">
      <dgm:prSet/>
      <dgm:spPr/>
      <dgm:t>
        <a:bodyPr/>
        <a:lstStyle/>
        <a:p>
          <a:endParaRPr lang="en-US"/>
        </a:p>
      </dgm:t>
    </dgm:pt>
    <dgm:pt modelId="{C94EB6AB-9CB3-46EC-9D41-F16A4E7DA708}" type="sibTrans" cxnId="{22E11E72-339A-4006-BF51-D4D38147CF6D}">
      <dgm:prSet/>
      <dgm:spPr/>
      <dgm:t>
        <a:bodyPr/>
        <a:lstStyle/>
        <a:p>
          <a:endParaRPr lang="en-US"/>
        </a:p>
      </dgm:t>
    </dgm:pt>
    <dgm:pt modelId="{8458F46D-B182-451F-8B91-67D9839521FD}">
      <dgm:prSet custT="1"/>
      <dgm:spPr/>
      <dgm:t>
        <a:bodyPr/>
        <a:lstStyle/>
        <a:p>
          <a:r>
            <a:rPr lang="en-US" sz="1300" dirty="0"/>
            <a:t>If we can access the demand of public transport and automatically reroute the buses and trains, we will be able to maximize the efficiency of existing infrastructure and minimize the need for new construction.</a:t>
          </a:r>
        </a:p>
        <a:p>
          <a:endParaRPr lang="en-US" sz="1300" dirty="0"/>
        </a:p>
      </dgm:t>
    </dgm:pt>
    <dgm:pt modelId="{76C9DF60-E39F-4DF5-8F19-94D847EB9750}" type="parTrans" cxnId="{28AB38F6-657C-4FA7-95D9-1A9A063473C5}">
      <dgm:prSet/>
      <dgm:spPr/>
      <dgm:t>
        <a:bodyPr/>
        <a:lstStyle/>
        <a:p>
          <a:endParaRPr lang="en-US"/>
        </a:p>
      </dgm:t>
    </dgm:pt>
    <dgm:pt modelId="{67ED2852-713D-4D6C-B578-F2BB9AEABE8C}" type="sibTrans" cxnId="{28AB38F6-657C-4FA7-95D9-1A9A063473C5}">
      <dgm:prSet/>
      <dgm:spPr/>
      <dgm:t>
        <a:bodyPr/>
        <a:lstStyle/>
        <a:p>
          <a:endParaRPr lang="en-US"/>
        </a:p>
      </dgm:t>
    </dgm:pt>
    <dgm:pt modelId="{3ACEE3AF-CF1E-4AAD-8012-B72221AB4552}">
      <dgm:prSet custT="1"/>
      <dgm:spPr/>
      <dgm:t>
        <a:bodyPr/>
        <a:lstStyle/>
        <a:p>
          <a:r>
            <a:rPr lang="en-US" sz="1300" dirty="0"/>
            <a:t>This also helps reduce the need for people choosing their own vehicles and reduces the emissions in the air. </a:t>
          </a:r>
        </a:p>
      </dgm:t>
    </dgm:pt>
    <dgm:pt modelId="{17A9F070-8C4B-488B-87E1-7C819FE4FFF5}" type="parTrans" cxnId="{B0040B7A-E507-4380-8C17-CDC723960743}">
      <dgm:prSet/>
      <dgm:spPr/>
      <dgm:t>
        <a:bodyPr/>
        <a:lstStyle/>
        <a:p>
          <a:endParaRPr lang="en-US"/>
        </a:p>
      </dgm:t>
    </dgm:pt>
    <dgm:pt modelId="{34BF9143-851B-4627-A9F6-54E8496A091F}" type="sibTrans" cxnId="{B0040B7A-E507-4380-8C17-CDC723960743}">
      <dgm:prSet/>
      <dgm:spPr/>
      <dgm:t>
        <a:bodyPr/>
        <a:lstStyle/>
        <a:p>
          <a:endParaRPr lang="en-US"/>
        </a:p>
      </dgm:t>
    </dgm:pt>
    <dgm:pt modelId="{4E80567D-767B-44AA-80DE-B91AD43511E4}">
      <dgm:prSet/>
      <dgm:spPr/>
      <dgm:t>
        <a:bodyPr/>
        <a:lstStyle/>
        <a:p>
          <a:pPr>
            <a:defRPr b="1"/>
          </a:pPr>
          <a:r>
            <a:rPr lang="en-US" b="1" dirty="0"/>
            <a:t>Strict Environmental Impact Assessments (EIA)</a:t>
          </a:r>
          <a:endParaRPr lang="en-US" dirty="0"/>
        </a:p>
      </dgm:t>
    </dgm:pt>
    <dgm:pt modelId="{3A2F8AAF-8439-4546-A36F-1B6D6D332717}" type="parTrans" cxnId="{5BDA91D3-B115-415B-B696-DBACDE1FC6D4}">
      <dgm:prSet/>
      <dgm:spPr/>
      <dgm:t>
        <a:bodyPr/>
        <a:lstStyle/>
        <a:p>
          <a:endParaRPr lang="en-US"/>
        </a:p>
      </dgm:t>
    </dgm:pt>
    <dgm:pt modelId="{42E4FAEA-3FB7-4CF8-88C3-22941D4059C7}" type="sibTrans" cxnId="{5BDA91D3-B115-415B-B696-DBACDE1FC6D4}">
      <dgm:prSet/>
      <dgm:spPr/>
      <dgm:t>
        <a:bodyPr/>
        <a:lstStyle/>
        <a:p>
          <a:endParaRPr lang="en-US"/>
        </a:p>
      </dgm:t>
    </dgm:pt>
    <dgm:pt modelId="{6868BE28-7401-41BF-9FAA-018D237916E5}">
      <dgm:prSet custT="1"/>
      <dgm:spPr/>
      <dgm:t>
        <a:bodyPr/>
        <a:lstStyle/>
        <a:p>
          <a:r>
            <a:rPr lang="en-US" sz="1300" dirty="0"/>
            <a:t>All new developments must be made to follow a stricter EIA requirement.</a:t>
          </a:r>
        </a:p>
        <a:p>
          <a:endParaRPr lang="en-US" sz="1300" dirty="0"/>
        </a:p>
      </dgm:t>
    </dgm:pt>
    <dgm:pt modelId="{7ACD22FB-B3BA-40F6-8106-CF6CFD561107}" type="parTrans" cxnId="{B90E9044-BB3C-453F-AB5C-7A804E558E2E}">
      <dgm:prSet/>
      <dgm:spPr/>
      <dgm:t>
        <a:bodyPr/>
        <a:lstStyle/>
        <a:p>
          <a:endParaRPr lang="en-US"/>
        </a:p>
      </dgm:t>
    </dgm:pt>
    <dgm:pt modelId="{44F1BF39-9C85-445A-9E65-61384722C402}" type="sibTrans" cxnId="{B90E9044-BB3C-453F-AB5C-7A804E558E2E}">
      <dgm:prSet/>
      <dgm:spPr/>
      <dgm:t>
        <a:bodyPr/>
        <a:lstStyle/>
        <a:p>
          <a:endParaRPr lang="en-US"/>
        </a:p>
      </dgm:t>
    </dgm:pt>
    <dgm:pt modelId="{D15D082E-BF59-464A-BEEA-B020BAAFD05C}">
      <dgm:prSet custT="1"/>
      <dgm:spPr/>
      <dgm:t>
        <a:bodyPr/>
        <a:lstStyle/>
        <a:p>
          <a:r>
            <a:rPr lang="en-US" sz="1300" dirty="0"/>
            <a:t>The new EIA requirements must measure the environmental impact, incorporating considerations for biodiversity, water resources, and carbon footprint.</a:t>
          </a:r>
        </a:p>
      </dgm:t>
    </dgm:pt>
    <dgm:pt modelId="{E9F7C21D-1C46-4793-9AA9-B19D8C21E274}" type="parTrans" cxnId="{593B3F44-92D6-493D-8FDF-5888012BE0F5}">
      <dgm:prSet/>
      <dgm:spPr/>
      <dgm:t>
        <a:bodyPr/>
        <a:lstStyle/>
        <a:p>
          <a:endParaRPr lang="en-US"/>
        </a:p>
      </dgm:t>
    </dgm:pt>
    <dgm:pt modelId="{BF448994-135D-49F6-9BA1-9801E708B4AD}" type="sibTrans" cxnId="{593B3F44-92D6-493D-8FDF-5888012BE0F5}">
      <dgm:prSet/>
      <dgm:spPr/>
      <dgm:t>
        <a:bodyPr/>
        <a:lstStyle/>
        <a:p>
          <a:endParaRPr lang="en-US"/>
        </a:p>
      </dgm:t>
    </dgm:pt>
    <dgm:pt modelId="{38448CDB-FA61-43CD-A88D-1CF2409716F5}">
      <dgm:prSet/>
      <dgm:spPr/>
      <dgm:t>
        <a:bodyPr/>
        <a:lstStyle/>
        <a:p>
          <a:pPr>
            <a:defRPr b="1"/>
          </a:pPr>
          <a:r>
            <a:rPr lang="en-US" b="1" dirty="0"/>
            <a:t>Incentivize Environment Friendly Plans</a:t>
          </a:r>
          <a:endParaRPr lang="en-US" dirty="0"/>
        </a:p>
      </dgm:t>
    </dgm:pt>
    <dgm:pt modelId="{3188D613-4878-4BA7-8F41-0D69D2B53439}" type="parTrans" cxnId="{3DDEE43A-6774-4233-8783-A7A945D55645}">
      <dgm:prSet/>
      <dgm:spPr/>
      <dgm:t>
        <a:bodyPr/>
        <a:lstStyle/>
        <a:p>
          <a:endParaRPr lang="en-US"/>
        </a:p>
      </dgm:t>
    </dgm:pt>
    <dgm:pt modelId="{8DC5EBFF-5E65-4228-AAC8-F8B74CDD587E}" type="sibTrans" cxnId="{3DDEE43A-6774-4233-8783-A7A945D55645}">
      <dgm:prSet/>
      <dgm:spPr/>
      <dgm:t>
        <a:bodyPr/>
        <a:lstStyle/>
        <a:p>
          <a:endParaRPr lang="en-US"/>
        </a:p>
      </dgm:t>
    </dgm:pt>
    <dgm:pt modelId="{85343599-870D-4710-8750-8248BB256E6C}">
      <dgm:prSet custT="1"/>
      <dgm:spPr/>
      <dgm:t>
        <a:bodyPr/>
        <a:lstStyle/>
        <a:p>
          <a:r>
            <a:rPr lang="en-US" sz="1300" dirty="0"/>
            <a:t>When new development projects for commercial or housing purposes are being developed, government can offer financial incentives for the inclusion of environment friendly plans such as using greener technologies of solar panels, energy-efficient lighting, water-saving fixtures. </a:t>
          </a:r>
        </a:p>
        <a:p>
          <a:endParaRPr lang="en-US" sz="1300" dirty="0"/>
        </a:p>
      </dgm:t>
    </dgm:pt>
    <dgm:pt modelId="{953D135B-1A4C-4734-BC60-50235584900E}" type="parTrans" cxnId="{8392E5A9-05AE-49AF-9A56-4E46D666BF88}">
      <dgm:prSet/>
      <dgm:spPr/>
      <dgm:t>
        <a:bodyPr/>
        <a:lstStyle/>
        <a:p>
          <a:endParaRPr lang="en-US"/>
        </a:p>
      </dgm:t>
    </dgm:pt>
    <dgm:pt modelId="{6B0491A8-24E3-4F29-99B5-76E3C3F3D56F}" type="sibTrans" cxnId="{8392E5A9-05AE-49AF-9A56-4E46D666BF88}">
      <dgm:prSet/>
      <dgm:spPr/>
      <dgm:t>
        <a:bodyPr/>
        <a:lstStyle/>
        <a:p>
          <a:endParaRPr lang="en-US"/>
        </a:p>
      </dgm:t>
    </dgm:pt>
    <dgm:pt modelId="{23A36C93-2CC1-4CA0-A994-6B9A6B60DF26}">
      <dgm:prSet custT="1"/>
      <dgm:spPr/>
      <dgm:t>
        <a:bodyPr/>
        <a:lstStyle/>
        <a:p>
          <a:r>
            <a:rPr lang="en-US" sz="1300" dirty="0"/>
            <a:t>This can help accelerate the greening of Singapore's city environment.</a:t>
          </a:r>
        </a:p>
      </dgm:t>
    </dgm:pt>
    <dgm:pt modelId="{E844AEC5-783F-4E7B-88F1-312BD01612BD}" type="parTrans" cxnId="{DB3F853F-537D-4E4D-A914-20F1EBB8A78B}">
      <dgm:prSet/>
      <dgm:spPr/>
      <dgm:t>
        <a:bodyPr/>
        <a:lstStyle/>
        <a:p>
          <a:endParaRPr lang="en-US"/>
        </a:p>
      </dgm:t>
    </dgm:pt>
    <dgm:pt modelId="{9D00B369-A87B-41A2-A175-68111943CCCA}" type="sibTrans" cxnId="{DB3F853F-537D-4E4D-A914-20F1EBB8A78B}">
      <dgm:prSet/>
      <dgm:spPr/>
      <dgm:t>
        <a:bodyPr/>
        <a:lstStyle/>
        <a:p>
          <a:endParaRPr lang="en-US"/>
        </a:p>
      </dgm:t>
    </dgm:pt>
    <dgm:pt modelId="{730F13EC-FBEE-41AA-8C92-60BB417363FF}" type="pres">
      <dgm:prSet presAssocID="{029403AA-6DBC-48FE-BE3A-4F793154C913}" presName="root" presStyleCnt="0">
        <dgm:presLayoutVars>
          <dgm:dir/>
          <dgm:resizeHandles val="exact"/>
        </dgm:presLayoutVars>
      </dgm:prSet>
      <dgm:spPr/>
    </dgm:pt>
    <dgm:pt modelId="{A8B5DA93-F2B6-49A2-8BE8-BA4725CA5702}" type="pres">
      <dgm:prSet presAssocID="{CC2598F3-B165-4EAF-8CCB-8071A2CB62AA}" presName="compNode" presStyleCnt="0"/>
      <dgm:spPr/>
    </dgm:pt>
    <dgm:pt modelId="{08F906B3-926B-442A-9A1D-D97CEC8E6085}" type="pres">
      <dgm:prSet presAssocID="{CC2598F3-B165-4EAF-8CCB-8071A2CB62AA}" presName="iconRect" presStyleLbl="node1" presStyleIdx="0" presStyleCnt="4" custLinFactNeighborX="68776" custLinFactNeighborY="-677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arm scene"/>
        </a:ext>
      </dgm:extLst>
    </dgm:pt>
    <dgm:pt modelId="{189E2C7D-AD9A-4ADD-8382-DFD86785364B}" type="pres">
      <dgm:prSet presAssocID="{CC2598F3-B165-4EAF-8CCB-8071A2CB62AA}" presName="iconSpace" presStyleCnt="0"/>
      <dgm:spPr/>
    </dgm:pt>
    <dgm:pt modelId="{9B57524B-F59D-4F6B-A4DB-72F247619472}" type="pres">
      <dgm:prSet presAssocID="{CC2598F3-B165-4EAF-8CCB-8071A2CB62AA}" presName="parTx" presStyleLbl="revTx" presStyleIdx="0" presStyleCnt="8">
        <dgm:presLayoutVars>
          <dgm:chMax val="0"/>
          <dgm:chPref val="0"/>
        </dgm:presLayoutVars>
      </dgm:prSet>
      <dgm:spPr/>
    </dgm:pt>
    <dgm:pt modelId="{F8A4FD2B-E0C4-4E85-85C0-08316ABD28E9}" type="pres">
      <dgm:prSet presAssocID="{CC2598F3-B165-4EAF-8CCB-8071A2CB62AA}" presName="txSpace" presStyleCnt="0"/>
      <dgm:spPr/>
    </dgm:pt>
    <dgm:pt modelId="{B6BE68AD-2EC0-4F98-925C-41594C10ADE5}" type="pres">
      <dgm:prSet presAssocID="{CC2598F3-B165-4EAF-8CCB-8071A2CB62AA}" presName="desTx" presStyleLbl="revTx" presStyleIdx="1" presStyleCnt="8">
        <dgm:presLayoutVars/>
      </dgm:prSet>
      <dgm:spPr/>
    </dgm:pt>
    <dgm:pt modelId="{946A2508-0C27-43E4-8A53-13B693EA50CE}" type="pres">
      <dgm:prSet presAssocID="{9495562F-37CA-463D-B51E-866CF83061F0}" presName="sibTrans" presStyleCnt="0"/>
      <dgm:spPr/>
    </dgm:pt>
    <dgm:pt modelId="{A347E939-7C53-4B56-AAD4-4B9F400B527A}" type="pres">
      <dgm:prSet presAssocID="{220E3655-1120-4567-98F8-5279899250E6}" presName="compNode" presStyleCnt="0"/>
      <dgm:spPr/>
    </dgm:pt>
    <dgm:pt modelId="{A06CE485-66CF-46C2-894E-37FC33483D6B}" type="pres">
      <dgm:prSet presAssocID="{220E3655-1120-4567-98F8-5279899250E6}" presName="iconRect" presStyleLbl="node1" presStyleIdx="1" presStyleCnt="4" custLinFactNeighborX="95882" custLinFactNeighborY="111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s"/>
        </a:ext>
      </dgm:extLst>
    </dgm:pt>
    <dgm:pt modelId="{A3665105-6DF3-4AC6-9379-C2F74BF3CA48}" type="pres">
      <dgm:prSet presAssocID="{220E3655-1120-4567-98F8-5279899250E6}" presName="iconSpace" presStyleCnt="0"/>
      <dgm:spPr/>
    </dgm:pt>
    <dgm:pt modelId="{97D92B4E-1BC1-448D-A53F-CDDE1B7D00A9}" type="pres">
      <dgm:prSet presAssocID="{220E3655-1120-4567-98F8-5279899250E6}" presName="parTx" presStyleLbl="revTx" presStyleIdx="2" presStyleCnt="8">
        <dgm:presLayoutVars>
          <dgm:chMax val="0"/>
          <dgm:chPref val="0"/>
        </dgm:presLayoutVars>
      </dgm:prSet>
      <dgm:spPr/>
    </dgm:pt>
    <dgm:pt modelId="{5DE33EB8-C06E-4917-AA71-F04A8A7913AF}" type="pres">
      <dgm:prSet presAssocID="{220E3655-1120-4567-98F8-5279899250E6}" presName="txSpace" presStyleCnt="0"/>
      <dgm:spPr/>
    </dgm:pt>
    <dgm:pt modelId="{AE5B815A-0F1F-4527-BFAE-A810850136DE}" type="pres">
      <dgm:prSet presAssocID="{220E3655-1120-4567-98F8-5279899250E6}" presName="desTx" presStyleLbl="revTx" presStyleIdx="3" presStyleCnt="8">
        <dgm:presLayoutVars/>
      </dgm:prSet>
      <dgm:spPr/>
    </dgm:pt>
    <dgm:pt modelId="{258524E7-56BD-403F-82DD-905D6012016A}" type="pres">
      <dgm:prSet presAssocID="{52190702-FA6C-43C6-9D7B-4A0846911386}" presName="sibTrans" presStyleCnt="0"/>
      <dgm:spPr/>
    </dgm:pt>
    <dgm:pt modelId="{2D9BD1DA-7F42-4404-8FF0-A07C3AA9D3F4}" type="pres">
      <dgm:prSet presAssocID="{4E80567D-767B-44AA-80DE-B91AD43511E4}" presName="compNode" presStyleCnt="0"/>
      <dgm:spPr/>
    </dgm:pt>
    <dgm:pt modelId="{324E19FC-E90C-4759-AB9D-C71B71D27DB9}" type="pres">
      <dgm:prSet presAssocID="{4E80567D-767B-44AA-80DE-B91AD43511E4}" presName="iconRect" presStyleLbl="node1" presStyleIdx="2" presStyleCnt="4" custLinFactNeighborX="90434" custLinFactNeighborY="222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vel"/>
        </a:ext>
      </dgm:extLst>
    </dgm:pt>
    <dgm:pt modelId="{6F316928-4508-4000-91A3-D3131A61D038}" type="pres">
      <dgm:prSet presAssocID="{4E80567D-767B-44AA-80DE-B91AD43511E4}" presName="iconSpace" presStyleCnt="0"/>
      <dgm:spPr/>
    </dgm:pt>
    <dgm:pt modelId="{50C0111B-F6A5-478A-A836-A5E0F3718747}" type="pres">
      <dgm:prSet presAssocID="{4E80567D-767B-44AA-80DE-B91AD43511E4}" presName="parTx" presStyleLbl="revTx" presStyleIdx="4" presStyleCnt="8">
        <dgm:presLayoutVars>
          <dgm:chMax val="0"/>
          <dgm:chPref val="0"/>
        </dgm:presLayoutVars>
      </dgm:prSet>
      <dgm:spPr/>
    </dgm:pt>
    <dgm:pt modelId="{8C620B04-C733-431E-A04B-14BE334285F4}" type="pres">
      <dgm:prSet presAssocID="{4E80567D-767B-44AA-80DE-B91AD43511E4}" presName="txSpace" presStyleCnt="0"/>
      <dgm:spPr/>
    </dgm:pt>
    <dgm:pt modelId="{FCF4893D-ECA1-49B2-86BA-14DDE9949FBA}" type="pres">
      <dgm:prSet presAssocID="{4E80567D-767B-44AA-80DE-B91AD43511E4}" presName="desTx" presStyleLbl="revTx" presStyleIdx="5" presStyleCnt="8">
        <dgm:presLayoutVars/>
      </dgm:prSet>
      <dgm:spPr/>
    </dgm:pt>
    <dgm:pt modelId="{ACC63CD1-0729-49D0-8C24-DF2B7C3C90F4}" type="pres">
      <dgm:prSet presAssocID="{42E4FAEA-3FB7-4CF8-88C3-22941D4059C7}" presName="sibTrans" presStyleCnt="0"/>
      <dgm:spPr/>
    </dgm:pt>
    <dgm:pt modelId="{CC6C85CF-9779-4D6A-BB20-1EE43718857A}" type="pres">
      <dgm:prSet presAssocID="{38448CDB-FA61-43CD-A88D-1CF2409716F5}" presName="compNode" presStyleCnt="0"/>
      <dgm:spPr/>
    </dgm:pt>
    <dgm:pt modelId="{623B56E2-CD3E-4FAD-9CFE-6ECF482B6237}" type="pres">
      <dgm:prSet presAssocID="{38448CDB-FA61-43CD-A88D-1CF2409716F5}" presName="iconRect" presStyleLbl="node1" presStyleIdx="3" presStyleCnt="4" custLinFactNeighborX="94792" custLinFactNeighborY="1112"/>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nk"/>
        </a:ext>
      </dgm:extLst>
    </dgm:pt>
    <dgm:pt modelId="{AF104DE7-C953-4469-B208-BF3777C9914F}" type="pres">
      <dgm:prSet presAssocID="{38448CDB-FA61-43CD-A88D-1CF2409716F5}" presName="iconSpace" presStyleCnt="0"/>
      <dgm:spPr/>
    </dgm:pt>
    <dgm:pt modelId="{E5CB9617-B0C2-44A9-B026-ECB4BF2BFCAD}" type="pres">
      <dgm:prSet presAssocID="{38448CDB-FA61-43CD-A88D-1CF2409716F5}" presName="parTx" presStyleLbl="revTx" presStyleIdx="6" presStyleCnt="8">
        <dgm:presLayoutVars>
          <dgm:chMax val="0"/>
          <dgm:chPref val="0"/>
        </dgm:presLayoutVars>
      </dgm:prSet>
      <dgm:spPr/>
    </dgm:pt>
    <dgm:pt modelId="{39274277-CA97-4737-86D3-B38426A283A1}" type="pres">
      <dgm:prSet presAssocID="{38448CDB-FA61-43CD-A88D-1CF2409716F5}" presName="txSpace" presStyleCnt="0"/>
      <dgm:spPr/>
    </dgm:pt>
    <dgm:pt modelId="{5A5A2B0F-8023-439F-AE00-B290B194FBBF}" type="pres">
      <dgm:prSet presAssocID="{38448CDB-FA61-43CD-A88D-1CF2409716F5}" presName="desTx" presStyleLbl="revTx" presStyleIdx="7" presStyleCnt="8">
        <dgm:presLayoutVars/>
      </dgm:prSet>
      <dgm:spPr/>
    </dgm:pt>
  </dgm:ptLst>
  <dgm:cxnLst>
    <dgm:cxn modelId="{2BEE4104-3C5E-3848-AD37-FD3BF7189FA9}" type="presOf" srcId="{D15D082E-BF59-464A-BEEA-B020BAAFD05C}" destId="{FCF4893D-ECA1-49B2-86BA-14DDE9949FBA}" srcOrd="0" destOrd="1" presId="urn:microsoft.com/office/officeart/2018/2/layout/IconLabelDescriptionList"/>
    <dgm:cxn modelId="{F7B25533-8FBB-9242-9CE4-9E82E2F88DD2}" type="presOf" srcId="{6868BE28-7401-41BF-9FAA-018D237916E5}" destId="{FCF4893D-ECA1-49B2-86BA-14DDE9949FBA}" srcOrd="0" destOrd="0" presId="urn:microsoft.com/office/officeart/2018/2/layout/IconLabelDescriptionList"/>
    <dgm:cxn modelId="{512CD433-D925-5341-A372-E0FE5CBCFDCC}" type="presOf" srcId="{029403AA-6DBC-48FE-BE3A-4F793154C913}" destId="{730F13EC-FBEE-41AA-8C92-60BB417363FF}" srcOrd="0" destOrd="0" presId="urn:microsoft.com/office/officeart/2018/2/layout/IconLabelDescriptionList"/>
    <dgm:cxn modelId="{B3631D36-471E-3843-A9ED-FD8A62254C8F}" type="presOf" srcId="{5C2EFD62-5BE0-44A1-9C0C-D19427280D42}" destId="{B6BE68AD-2EC0-4F98-925C-41594C10ADE5}" srcOrd="0" destOrd="1" presId="urn:microsoft.com/office/officeart/2018/2/layout/IconLabelDescriptionList"/>
    <dgm:cxn modelId="{3DDEE43A-6774-4233-8783-A7A945D55645}" srcId="{029403AA-6DBC-48FE-BE3A-4F793154C913}" destId="{38448CDB-FA61-43CD-A88D-1CF2409716F5}" srcOrd="3" destOrd="0" parTransId="{3188D613-4878-4BA7-8F41-0D69D2B53439}" sibTransId="{8DC5EBFF-5E65-4228-AAC8-F8B74CDD587E}"/>
    <dgm:cxn modelId="{DB3F853F-537D-4E4D-A914-20F1EBB8A78B}" srcId="{38448CDB-FA61-43CD-A88D-1CF2409716F5}" destId="{23A36C93-2CC1-4CA0-A994-6B9A6B60DF26}" srcOrd="1" destOrd="0" parTransId="{E844AEC5-783F-4E7B-88F1-312BD01612BD}" sibTransId="{9D00B369-A87B-41A2-A175-68111943CCCA}"/>
    <dgm:cxn modelId="{593B3F44-92D6-493D-8FDF-5888012BE0F5}" srcId="{4E80567D-767B-44AA-80DE-B91AD43511E4}" destId="{D15D082E-BF59-464A-BEEA-B020BAAFD05C}" srcOrd="1" destOrd="0" parTransId="{E9F7C21D-1C46-4793-9AA9-B19D8C21E274}" sibTransId="{BF448994-135D-49F6-9BA1-9801E708B4AD}"/>
    <dgm:cxn modelId="{B90E9044-BB3C-453F-AB5C-7A804E558E2E}" srcId="{4E80567D-767B-44AA-80DE-B91AD43511E4}" destId="{6868BE28-7401-41BF-9FAA-018D237916E5}" srcOrd="0" destOrd="0" parTransId="{7ACD22FB-B3BA-40F6-8106-CF6CFD561107}" sibTransId="{44F1BF39-9C85-445A-9E65-61384722C402}"/>
    <dgm:cxn modelId="{6B934162-C141-5440-8A69-02445E48B4EB}" type="presOf" srcId="{38448CDB-FA61-43CD-A88D-1CF2409716F5}" destId="{E5CB9617-B0C2-44A9-B026-ECB4BF2BFCAD}" srcOrd="0" destOrd="0" presId="urn:microsoft.com/office/officeart/2018/2/layout/IconLabelDescriptionList"/>
    <dgm:cxn modelId="{B9F15D67-DC5F-964C-BCF2-1EA9C01E683C}" type="presOf" srcId="{23A36C93-2CC1-4CA0-A994-6B9A6B60DF26}" destId="{5A5A2B0F-8023-439F-AE00-B290B194FBBF}" srcOrd="0" destOrd="1" presId="urn:microsoft.com/office/officeart/2018/2/layout/IconLabelDescriptionList"/>
    <dgm:cxn modelId="{AE6F9270-56B3-472F-9E26-13256A1B107A}" srcId="{CC2598F3-B165-4EAF-8CCB-8071A2CB62AA}" destId="{5C2EFD62-5BE0-44A1-9C0C-D19427280D42}" srcOrd="1" destOrd="0" parTransId="{0A79BEE9-510C-4EC5-BD1C-5439EF8CEE78}" sibTransId="{70E306DF-1B56-46D2-80BB-C97F3CAEB891}"/>
    <dgm:cxn modelId="{22E11E72-339A-4006-BF51-D4D38147CF6D}" srcId="{220E3655-1120-4567-98F8-5279899250E6}" destId="{F7D6A83F-AB4C-4475-9776-B89D8EBAEC1A}" srcOrd="0" destOrd="0" parTransId="{7F46A4A3-DA1A-4D04-AFCC-7516FC9094D4}" sibTransId="{C94EB6AB-9CB3-46EC-9D41-F16A4E7DA708}"/>
    <dgm:cxn modelId="{9924D974-BB94-9740-8A50-937799DA121D}" type="presOf" srcId="{F7D6A83F-AB4C-4475-9776-B89D8EBAEC1A}" destId="{AE5B815A-0F1F-4527-BFAE-A810850136DE}" srcOrd="0" destOrd="0" presId="urn:microsoft.com/office/officeart/2018/2/layout/IconLabelDescriptionList"/>
    <dgm:cxn modelId="{B0040B7A-E507-4380-8C17-CDC723960743}" srcId="{220E3655-1120-4567-98F8-5279899250E6}" destId="{3ACEE3AF-CF1E-4AAD-8012-B72221AB4552}" srcOrd="2" destOrd="0" parTransId="{17A9F070-8C4B-488B-87E1-7C819FE4FFF5}" sibTransId="{34BF9143-851B-4627-A9F6-54E8496A091F}"/>
    <dgm:cxn modelId="{5E939F8B-090F-D941-994E-D15A44B50871}" type="presOf" srcId="{85343599-870D-4710-8750-8248BB256E6C}" destId="{5A5A2B0F-8023-439F-AE00-B290B194FBBF}" srcOrd="0" destOrd="0" presId="urn:microsoft.com/office/officeart/2018/2/layout/IconLabelDescriptionList"/>
    <dgm:cxn modelId="{C4EE7695-1B7D-A348-8A48-6ACA8279DB7B}" type="presOf" srcId="{4E80567D-767B-44AA-80DE-B91AD43511E4}" destId="{50C0111B-F6A5-478A-A836-A5E0F3718747}" srcOrd="0" destOrd="0" presId="urn:microsoft.com/office/officeart/2018/2/layout/IconLabelDescriptionList"/>
    <dgm:cxn modelId="{9B6C149C-ACA6-BA46-A141-A84C3D65DEBB}" type="presOf" srcId="{CC2598F3-B165-4EAF-8CCB-8071A2CB62AA}" destId="{9B57524B-F59D-4F6B-A4DB-72F247619472}" srcOrd="0" destOrd="0" presId="urn:microsoft.com/office/officeart/2018/2/layout/IconLabelDescriptionList"/>
    <dgm:cxn modelId="{C15C619E-98B6-4A96-9438-5FD64100AE54}" srcId="{029403AA-6DBC-48FE-BE3A-4F793154C913}" destId="{220E3655-1120-4567-98F8-5279899250E6}" srcOrd="1" destOrd="0" parTransId="{BCF86D71-4418-469C-85C8-65CC19A83433}" sibTransId="{52190702-FA6C-43C6-9D7B-4A0846911386}"/>
    <dgm:cxn modelId="{3D56E8A5-BBBF-40E7-A93F-B52DB49F4B8C}" srcId="{CC2598F3-B165-4EAF-8CCB-8071A2CB62AA}" destId="{B1FAD846-3038-4DD0-81B1-7D46B8EEF28C}" srcOrd="0" destOrd="0" parTransId="{81D7DBD4-C7C6-47C0-A0F2-A465F3491D45}" sibTransId="{7D86AAD0-4054-4FCC-B66E-9618092C0CCD}"/>
    <dgm:cxn modelId="{6E365DA7-A2AD-6549-9A87-0F6766BCC516}" type="presOf" srcId="{8458F46D-B182-451F-8B91-67D9839521FD}" destId="{AE5B815A-0F1F-4527-BFAE-A810850136DE}" srcOrd="0" destOrd="1" presId="urn:microsoft.com/office/officeart/2018/2/layout/IconLabelDescriptionList"/>
    <dgm:cxn modelId="{8392E5A9-05AE-49AF-9A56-4E46D666BF88}" srcId="{38448CDB-FA61-43CD-A88D-1CF2409716F5}" destId="{85343599-870D-4710-8750-8248BB256E6C}" srcOrd="0" destOrd="0" parTransId="{953D135B-1A4C-4734-BC60-50235584900E}" sibTransId="{6B0491A8-24E3-4F29-99B5-76E3C3F3D56F}"/>
    <dgm:cxn modelId="{73D0AAC0-AA09-DE40-B9D2-A9A33088D2BC}" type="presOf" srcId="{B1FAD846-3038-4DD0-81B1-7D46B8EEF28C}" destId="{B6BE68AD-2EC0-4F98-925C-41594C10ADE5}" srcOrd="0" destOrd="0" presId="urn:microsoft.com/office/officeart/2018/2/layout/IconLabelDescriptionList"/>
    <dgm:cxn modelId="{AA9F19CA-8AE8-334D-BC91-4DB7FF698DD8}" type="presOf" srcId="{220E3655-1120-4567-98F8-5279899250E6}" destId="{97D92B4E-1BC1-448D-A53F-CDDE1B7D00A9}" srcOrd="0" destOrd="0" presId="urn:microsoft.com/office/officeart/2018/2/layout/IconLabelDescriptionList"/>
    <dgm:cxn modelId="{5BDA91D3-B115-415B-B696-DBACDE1FC6D4}" srcId="{029403AA-6DBC-48FE-BE3A-4F793154C913}" destId="{4E80567D-767B-44AA-80DE-B91AD43511E4}" srcOrd="2" destOrd="0" parTransId="{3A2F8AAF-8439-4546-A36F-1B6D6D332717}" sibTransId="{42E4FAEA-3FB7-4CF8-88C3-22941D4059C7}"/>
    <dgm:cxn modelId="{86BF79E3-C824-422F-9E25-7FF58020696C}" srcId="{029403AA-6DBC-48FE-BE3A-4F793154C913}" destId="{CC2598F3-B165-4EAF-8CCB-8071A2CB62AA}" srcOrd="0" destOrd="0" parTransId="{347A4D53-BAA1-4D30-B094-E2C6770A6DB2}" sibTransId="{9495562F-37CA-463D-B51E-866CF83061F0}"/>
    <dgm:cxn modelId="{EC7ECAE9-D1C1-A647-852D-AC43A57B5573}" type="presOf" srcId="{3ACEE3AF-CF1E-4AAD-8012-B72221AB4552}" destId="{AE5B815A-0F1F-4527-BFAE-A810850136DE}" srcOrd="0" destOrd="2" presId="urn:microsoft.com/office/officeart/2018/2/layout/IconLabelDescriptionList"/>
    <dgm:cxn modelId="{28AB38F6-657C-4FA7-95D9-1A9A063473C5}" srcId="{220E3655-1120-4567-98F8-5279899250E6}" destId="{8458F46D-B182-451F-8B91-67D9839521FD}" srcOrd="1" destOrd="0" parTransId="{76C9DF60-E39F-4DF5-8F19-94D847EB9750}" sibTransId="{67ED2852-713D-4D6C-B578-F2BB9AEABE8C}"/>
    <dgm:cxn modelId="{D969B1EC-AF0D-C84C-A666-7A4EB60F3CB9}" type="presParOf" srcId="{730F13EC-FBEE-41AA-8C92-60BB417363FF}" destId="{A8B5DA93-F2B6-49A2-8BE8-BA4725CA5702}" srcOrd="0" destOrd="0" presId="urn:microsoft.com/office/officeart/2018/2/layout/IconLabelDescriptionList"/>
    <dgm:cxn modelId="{1D2E05E7-7A16-884F-9D0D-DCB5F74C6572}" type="presParOf" srcId="{A8B5DA93-F2B6-49A2-8BE8-BA4725CA5702}" destId="{08F906B3-926B-442A-9A1D-D97CEC8E6085}" srcOrd="0" destOrd="0" presId="urn:microsoft.com/office/officeart/2018/2/layout/IconLabelDescriptionList"/>
    <dgm:cxn modelId="{94F6938C-98CF-1D46-AD07-D5789EFC82D7}" type="presParOf" srcId="{A8B5DA93-F2B6-49A2-8BE8-BA4725CA5702}" destId="{189E2C7D-AD9A-4ADD-8382-DFD86785364B}" srcOrd="1" destOrd="0" presId="urn:microsoft.com/office/officeart/2018/2/layout/IconLabelDescriptionList"/>
    <dgm:cxn modelId="{8EEA3B52-6169-4A40-AC27-B19A0BFEC97A}" type="presParOf" srcId="{A8B5DA93-F2B6-49A2-8BE8-BA4725CA5702}" destId="{9B57524B-F59D-4F6B-A4DB-72F247619472}" srcOrd="2" destOrd="0" presId="urn:microsoft.com/office/officeart/2018/2/layout/IconLabelDescriptionList"/>
    <dgm:cxn modelId="{D3368FB9-9DD7-F749-9816-68553529D198}" type="presParOf" srcId="{A8B5DA93-F2B6-49A2-8BE8-BA4725CA5702}" destId="{F8A4FD2B-E0C4-4E85-85C0-08316ABD28E9}" srcOrd="3" destOrd="0" presId="urn:microsoft.com/office/officeart/2018/2/layout/IconLabelDescriptionList"/>
    <dgm:cxn modelId="{7A576463-877F-054A-904B-5DDD0B9EFFEF}" type="presParOf" srcId="{A8B5DA93-F2B6-49A2-8BE8-BA4725CA5702}" destId="{B6BE68AD-2EC0-4F98-925C-41594C10ADE5}" srcOrd="4" destOrd="0" presId="urn:microsoft.com/office/officeart/2018/2/layout/IconLabelDescriptionList"/>
    <dgm:cxn modelId="{98EFFBCE-C7EE-CB4D-A103-D6838D68F060}" type="presParOf" srcId="{730F13EC-FBEE-41AA-8C92-60BB417363FF}" destId="{946A2508-0C27-43E4-8A53-13B693EA50CE}" srcOrd="1" destOrd="0" presId="urn:microsoft.com/office/officeart/2018/2/layout/IconLabelDescriptionList"/>
    <dgm:cxn modelId="{69F1CB3C-E350-594F-8977-F835AC554B3F}" type="presParOf" srcId="{730F13EC-FBEE-41AA-8C92-60BB417363FF}" destId="{A347E939-7C53-4B56-AAD4-4B9F400B527A}" srcOrd="2" destOrd="0" presId="urn:microsoft.com/office/officeart/2018/2/layout/IconLabelDescriptionList"/>
    <dgm:cxn modelId="{5D8C1E7C-2AC0-8F4D-81B0-97983150FA68}" type="presParOf" srcId="{A347E939-7C53-4B56-AAD4-4B9F400B527A}" destId="{A06CE485-66CF-46C2-894E-37FC33483D6B}" srcOrd="0" destOrd="0" presId="urn:microsoft.com/office/officeart/2018/2/layout/IconLabelDescriptionList"/>
    <dgm:cxn modelId="{E03ACC72-2F11-9042-954E-B091807D90D9}" type="presParOf" srcId="{A347E939-7C53-4B56-AAD4-4B9F400B527A}" destId="{A3665105-6DF3-4AC6-9379-C2F74BF3CA48}" srcOrd="1" destOrd="0" presId="urn:microsoft.com/office/officeart/2018/2/layout/IconLabelDescriptionList"/>
    <dgm:cxn modelId="{7A4B634B-A323-8046-978F-649AA70647BA}" type="presParOf" srcId="{A347E939-7C53-4B56-AAD4-4B9F400B527A}" destId="{97D92B4E-1BC1-448D-A53F-CDDE1B7D00A9}" srcOrd="2" destOrd="0" presId="urn:microsoft.com/office/officeart/2018/2/layout/IconLabelDescriptionList"/>
    <dgm:cxn modelId="{695A8359-DD5A-5B41-8E2D-C7EEA24B73CD}" type="presParOf" srcId="{A347E939-7C53-4B56-AAD4-4B9F400B527A}" destId="{5DE33EB8-C06E-4917-AA71-F04A8A7913AF}" srcOrd="3" destOrd="0" presId="urn:microsoft.com/office/officeart/2018/2/layout/IconLabelDescriptionList"/>
    <dgm:cxn modelId="{92B560C1-27F5-014E-8E48-4141D6F64D43}" type="presParOf" srcId="{A347E939-7C53-4B56-AAD4-4B9F400B527A}" destId="{AE5B815A-0F1F-4527-BFAE-A810850136DE}" srcOrd="4" destOrd="0" presId="urn:microsoft.com/office/officeart/2018/2/layout/IconLabelDescriptionList"/>
    <dgm:cxn modelId="{4416C683-B788-4547-90A7-2D9D3017EB03}" type="presParOf" srcId="{730F13EC-FBEE-41AA-8C92-60BB417363FF}" destId="{258524E7-56BD-403F-82DD-905D6012016A}" srcOrd="3" destOrd="0" presId="urn:microsoft.com/office/officeart/2018/2/layout/IconLabelDescriptionList"/>
    <dgm:cxn modelId="{80FE06E9-D266-6148-A100-ECDB0FA7DC48}" type="presParOf" srcId="{730F13EC-FBEE-41AA-8C92-60BB417363FF}" destId="{2D9BD1DA-7F42-4404-8FF0-A07C3AA9D3F4}" srcOrd="4" destOrd="0" presId="urn:microsoft.com/office/officeart/2018/2/layout/IconLabelDescriptionList"/>
    <dgm:cxn modelId="{52BF07B8-C7D9-CA4B-B7E1-3D477FE6A623}" type="presParOf" srcId="{2D9BD1DA-7F42-4404-8FF0-A07C3AA9D3F4}" destId="{324E19FC-E90C-4759-AB9D-C71B71D27DB9}" srcOrd="0" destOrd="0" presId="urn:microsoft.com/office/officeart/2018/2/layout/IconLabelDescriptionList"/>
    <dgm:cxn modelId="{86B80D44-034D-9F4A-9AFF-7406D08B2BF4}" type="presParOf" srcId="{2D9BD1DA-7F42-4404-8FF0-A07C3AA9D3F4}" destId="{6F316928-4508-4000-91A3-D3131A61D038}" srcOrd="1" destOrd="0" presId="urn:microsoft.com/office/officeart/2018/2/layout/IconLabelDescriptionList"/>
    <dgm:cxn modelId="{D2DC716B-275C-1C4E-92D3-F6CAD7C9CD30}" type="presParOf" srcId="{2D9BD1DA-7F42-4404-8FF0-A07C3AA9D3F4}" destId="{50C0111B-F6A5-478A-A836-A5E0F3718747}" srcOrd="2" destOrd="0" presId="urn:microsoft.com/office/officeart/2018/2/layout/IconLabelDescriptionList"/>
    <dgm:cxn modelId="{F3633BF3-DC51-9C45-B92A-030776ED8F2C}" type="presParOf" srcId="{2D9BD1DA-7F42-4404-8FF0-A07C3AA9D3F4}" destId="{8C620B04-C733-431E-A04B-14BE334285F4}" srcOrd="3" destOrd="0" presId="urn:microsoft.com/office/officeart/2018/2/layout/IconLabelDescriptionList"/>
    <dgm:cxn modelId="{DDC0F29C-B16A-DF42-B01E-5EAA3BB05804}" type="presParOf" srcId="{2D9BD1DA-7F42-4404-8FF0-A07C3AA9D3F4}" destId="{FCF4893D-ECA1-49B2-86BA-14DDE9949FBA}" srcOrd="4" destOrd="0" presId="urn:microsoft.com/office/officeart/2018/2/layout/IconLabelDescriptionList"/>
    <dgm:cxn modelId="{DD747BD4-C5B2-5644-AE03-845255E842FD}" type="presParOf" srcId="{730F13EC-FBEE-41AA-8C92-60BB417363FF}" destId="{ACC63CD1-0729-49D0-8C24-DF2B7C3C90F4}" srcOrd="5" destOrd="0" presId="urn:microsoft.com/office/officeart/2018/2/layout/IconLabelDescriptionList"/>
    <dgm:cxn modelId="{7C3C95A9-A4BC-534D-A529-29EA61E1F779}" type="presParOf" srcId="{730F13EC-FBEE-41AA-8C92-60BB417363FF}" destId="{CC6C85CF-9779-4D6A-BB20-1EE43718857A}" srcOrd="6" destOrd="0" presId="urn:microsoft.com/office/officeart/2018/2/layout/IconLabelDescriptionList"/>
    <dgm:cxn modelId="{75A16726-FE28-F049-9A34-26294F8F5D87}" type="presParOf" srcId="{CC6C85CF-9779-4D6A-BB20-1EE43718857A}" destId="{623B56E2-CD3E-4FAD-9CFE-6ECF482B6237}" srcOrd="0" destOrd="0" presId="urn:microsoft.com/office/officeart/2018/2/layout/IconLabelDescriptionList"/>
    <dgm:cxn modelId="{41A40A80-CC28-2643-8257-8F4AC9083A8E}" type="presParOf" srcId="{CC6C85CF-9779-4D6A-BB20-1EE43718857A}" destId="{AF104DE7-C953-4469-B208-BF3777C9914F}" srcOrd="1" destOrd="0" presId="urn:microsoft.com/office/officeart/2018/2/layout/IconLabelDescriptionList"/>
    <dgm:cxn modelId="{654C9471-7B65-B94E-BAF2-257FD93F6579}" type="presParOf" srcId="{CC6C85CF-9779-4D6A-BB20-1EE43718857A}" destId="{E5CB9617-B0C2-44A9-B026-ECB4BF2BFCAD}" srcOrd="2" destOrd="0" presId="urn:microsoft.com/office/officeart/2018/2/layout/IconLabelDescriptionList"/>
    <dgm:cxn modelId="{D6005075-E286-124A-A1CE-9201FEDD9D08}" type="presParOf" srcId="{CC6C85CF-9779-4D6A-BB20-1EE43718857A}" destId="{39274277-CA97-4737-86D3-B38426A283A1}" srcOrd="3" destOrd="0" presId="urn:microsoft.com/office/officeart/2018/2/layout/IconLabelDescriptionList"/>
    <dgm:cxn modelId="{7E3C2A84-5BBB-0143-9CBD-E4F4DB83EFB8}" type="presParOf" srcId="{CC6C85CF-9779-4D6A-BB20-1EE43718857A}" destId="{5A5A2B0F-8023-439F-AE00-B290B194FBBF}" srcOrd="4" destOrd="0" presId="urn:microsoft.com/office/officeart/2018/2/layout/IconLabelDescriptionList"/>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494239F-956E-4E42-8694-87FDFAF72D77}"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8A8434A7-7451-4BE6-A8AC-9E36AF9679BE}">
      <dgm:prSet/>
      <dgm:spPr/>
      <dgm:t>
        <a:bodyPr/>
        <a:lstStyle/>
        <a:p>
          <a:r>
            <a:rPr lang="en-US" b="1" u="sng" dirty="0"/>
            <a:t>Importance: </a:t>
          </a:r>
        </a:p>
        <a:p>
          <a:r>
            <a:rPr lang="en-US" dirty="0"/>
            <a:t>Waste management is crucial for maintaining public health and preserving the environment. </a:t>
          </a:r>
        </a:p>
      </dgm:t>
    </dgm:pt>
    <dgm:pt modelId="{A1494E7F-6C42-4BE6-8E99-4CF6C85A3A2E}" type="parTrans" cxnId="{27A752B2-AA47-46F4-A95C-BD8072392B6F}">
      <dgm:prSet/>
      <dgm:spPr/>
      <dgm:t>
        <a:bodyPr/>
        <a:lstStyle/>
        <a:p>
          <a:endParaRPr lang="en-US"/>
        </a:p>
      </dgm:t>
    </dgm:pt>
    <dgm:pt modelId="{C6584115-4EF5-4F4C-878C-B241366C2122}" type="sibTrans" cxnId="{27A752B2-AA47-46F4-A95C-BD8072392B6F}">
      <dgm:prSet/>
      <dgm:spPr/>
      <dgm:t>
        <a:bodyPr/>
        <a:lstStyle/>
        <a:p>
          <a:endParaRPr lang="en-US"/>
        </a:p>
      </dgm:t>
    </dgm:pt>
    <dgm:pt modelId="{741FFEE7-B119-4294-9C6A-2D10506EF781}">
      <dgm:prSet/>
      <dgm:spPr/>
      <dgm:t>
        <a:bodyPr/>
        <a:lstStyle/>
        <a:p>
          <a:r>
            <a:rPr lang="en-US" b="1" u="sng" dirty="0"/>
            <a:t>Recycling Goals:</a:t>
          </a:r>
        </a:p>
        <a:p>
          <a:r>
            <a:rPr lang="en-US" dirty="0"/>
            <a:t>Singapore is targeting to increase their recycling rates to 70% by 2030 and reduce waste sent to the landfill by 30%.</a:t>
          </a:r>
        </a:p>
      </dgm:t>
    </dgm:pt>
    <dgm:pt modelId="{D90106A5-225E-405F-A780-DB35254A406E}" type="parTrans" cxnId="{38FF59B0-E8F7-46CD-B573-BF6510F265EB}">
      <dgm:prSet/>
      <dgm:spPr/>
      <dgm:t>
        <a:bodyPr/>
        <a:lstStyle/>
        <a:p>
          <a:endParaRPr lang="en-US"/>
        </a:p>
      </dgm:t>
    </dgm:pt>
    <dgm:pt modelId="{DF04C84B-F629-4823-88EC-35C05E0DC659}" type="sibTrans" cxnId="{38FF59B0-E8F7-46CD-B573-BF6510F265EB}">
      <dgm:prSet/>
      <dgm:spPr/>
      <dgm:t>
        <a:bodyPr/>
        <a:lstStyle/>
        <a:p>
          <a:endParaRPr lang="en-US"/>
        </a:p>
      </dgm:t>
    </dgm:pt>
    <dgm:pt modelId="{7CFC4CE1-D411-4FAD-AFDA-81B4F5DC0122}">
      <dgm:prSet/>
      <dgm:spPr/>
      <dgm:t>
        <a:bodyPr/>
        <a:lstStyle/>
        <a:p>
          <a:r>
            <a:rPr lang="en-US" b="1" u="sng" dirty="0"/>
            <a:t>Landfill Constraints: </a:t>
          </a:r>
          <a:br>
            <a:rPr lang="en-US" dirty="0"/>
          </a:br>
          <a:r>
            <a:rPr lang="en-US" dirty="0"/>
            <a:t>Semakau landfill, the one and only landfill in Singapore is filling up in a rapidly vast speed and expected to fill by 2035.</a:t>
          </a:r>
        </a:p>
      </dgm:t>
    </dgm:pt>
    <dgm:pt modelId="{5757CBFA-C1BF-4741-A0EB-8BDB85ED15C8}" type="parTrans" cxnId="{7A389FD4-5DE3-4558-BBCC-623E07660023}">
      <dgm:prSet/>
      <dgm:spPr/>
      <dgm:t>
        <a:bodyPr/>
        <a:lstStyle/>
        <a:p>
          <a:endParaRPr lang="en-US"/>
        </a:p>
      </dgm:t>
    </dgm:pt>
    <dgm:pt modelId="{8FBC9BFC-6E64-43D9-AD17-CCB48F01E2C5}" type="sibTrans" cxnId="{7A389FD4-5DE3-4558-BBCC-623E07660023}">
      <dgm:prSet/>
      <dgm:spPr/>
      <dgm:t>
        <a:bodyPr/>
        <a:lstStyle/>
        <a:p>
          <a:endParaRPr lang="en-US"/>
        </a:p>
      </dgm:t>
    </dgm:pt>
    <dgm:pt modelId="{83AF9CA9-4F43-4A6D-918C-38192E94109A}">
      <dgm:prSet/>
      <dgm:spPr/>
      <dgm:t>
        <a:bodyPr/>
        <a:lstStyle/>
        <a:p>
          <a:r>
            <a:rPr lang="en-US" b="1" u="sng" dirty="0"/>
            <a:t>Waste-to-Energy Plants: </a:t>
          </a:r>
        </a:p>
        <a:p>
          <a:r>
            <a:rPr lang="en-US" dirty="0"/>
            <a:t>This is one of the world's most advanced waste management systems and there are five Waste-to-Energy (WTE) plants in Singapore currently.</a:t>
          </a:r>
        </a:p>
      </dgm:t>
    </dgm:pt>
    <dgm:pt modelId="{14546987-8BEA-4D9B-877E-4F9827A95306}" type="parTrans" cxnId="{8BD3FCF4-895D-4262-8F15-27B251C16737}">
      <dgm:prSet/>
      <dgm:spPr/>
      <dgm:t>
        <a:bodyPr/>
        <a:lstStyle/>
        <a:p>
          <a:endParaRPr lang="en-US"/>
        </a:p>
      </dgm:t>
    </dgm:pt>
    <dgm:pt modelId="{1719817F-BBDA-4B80-992D-6369EAD370BE}" type="sibTrans" cxnId="{8BD3FCF4-895D-4262-8F15-27B251C16737}">
      <dgm:prSet/>
      <dgm:spPr/>
      <dgm:t>
        <a:bodyPr/>
        <a:lstStyle/>
        <a:p>
          <a:endParaRPr lang="en-US"/>
        </a:p>
      </dgm:t>
    </dgm:pt>
    <dgm:pt modelId="{1398B1AD-A94B-4138-8B72-1615D3FB4205}">
      <dgm:prSet/>
      <dgm:spPr/>
      <dgm:t>
        <a:bodyPr/>
        <a:lstStyle/>
        <a:p>
          <a:r>
            <a:rPr lang="en-US" b="1" u="sng" dirty="0"/>
            <a:t>Lack of Sustainable Solutions: </a:t>
          </a:r>
        </a:p>
        <a:p>
          <a:r>
            <a:rPr lang="en-US" dirty="0"/>
            <a:t>Sadly, these efforts only help us delay the problem. Semakau landfill going to run out of space soon, and need for new WTE plants every 5-7 years to keep up with the waste generation.</a:t>
          </a:r>
        </a:p>
      </dgm:t>
    </dgm:pt>
    <dgm:pt modelId="{17D79305-4B2E-450B-B5A7-7342F8517192}" type="parTrans" cxnId="{34EDC87D-D05E-4013-867E-42AD9B2A18B3}">
      <dgm:prSet/>
      <dgm:spPr/>
      <dgm:t>
        <a:bodyPr/>
        <a:lstStyle/>
        <a:p>
          <a:endParaRPr lang="en-US"/>
        </a:p>
      </dgm:t>
    </dgm:pt>
    <dgm:pt modelId="{D19E95C5-0CD0-437D-81D6-8F5FA4BAC627}" type="sibTrans" cxnId="{34EDC87D-D05E-4013-867E-42AD9B2A18B3}">
      <dgm:prSet/>
      <dgm:spPr/>
      <dgm:t>
        <a:bodyPr/>
        <a:lstStyle/>
        <a:p>
          <a:endParaRPr lang="en-US"/>
        </a:p>
      </dgm:t>
    </dgm:pt>
    <dgm:pt modelId="{9A7F11B7-D6F9-D54E-BE19-A6FAA4E9687F}" type="pres">
      <dgm:prSet presAssocID="{9494239F-956E-4E42-8694-87FDFAF72D77}" presName="diagram" presStyleCnt="0">
        <dgm:presLayoutVars>
          <dgm:dir/>
          <dgm:resizeHandles val="exact"/>
        </dgm:presLayoutVars>
      </dgm:prSet>
      <dgm:spPr/>
    </dgm:pt>
    <dgm:pt modelId="{233632EC-9AE4-364A-86A3-972705F8DD9F}" type="pres">
      <dgm:prSet presAssocID="{8A8434A7-7451-4BE6-A8AC-9E36AF9679BE}" presName="node" presStyleLbl="node1" presStyleIdx="0" presStyleCnt="5" custScaleX="162987">
        <dgm:presLayoutVars>
          <dgm:bulletEnabled val="1"/>
        </dgm:presLayoutVars>
      </dgm:prSet>
      <dgm:spPr/>
    </dgm:pt>
    <dgm:pt modelId="{0A0CFBF2-3459-784C-AF4F-EBCCE186B27A}" type="pres">
      <dgm:prSet presAssocID="{C6584115-4EF5-4F4C-878C-B241366C2122}" presName="sibTrans" presStyleCnt="0"/>
      <dgm:spPr/>
    </dgm:pt>
    <dgm:pt modelId="{FAF876C5-774A-5A42-9A5B-05FAFFFF1714}" type="pres">
      <dgm:prSet presAssocID="{741FFEE7-B119-4294-9C6A-2D10506EF781}" presName="node" presStyleLbl="node1" presStyleIdx="1" presStyleCnt="5" custScaleX="173374">
        <dgm:presLayoutVars>
          <dgm:bulletEnabled val="1"/>
        </dgm:presLayoutVars>
      </dgm:prSet>
      <dgm:spPr/>
    </dgm:pt>
    <dgm:pt modelId="{1873BF08-ED4F-4341-A23F-C0D9F5B0462A}" type="pres">
      <dgm:prSet presAssocID="{DF04C84B-F629-4823-88EC-35C05E0DC659}" presName="sibTrans" presStyleCnt="0"/>
      <dgm:spPr/>
    </dgm:pt>
    <dgm:pt modelId="{25E571E1-ED2D-5244-BB26-E44760CEEF7B}" type="pres">
      <dgm:prSet presAssocID="{7CFC4CE1-D411-4FAD-AFDA-81B4F5DC0122}" presName="node" presStyleLbl="node1" presStyleIdx="2" presStyleCnt="5" custScaleX="161490">
        <dgm:presLayoutVars>
          <dgm:bulletEnabled val="1"/>
        </dgm:presLayoutVars>
      </dgm:prSet>
      <dgm:spPr/>
    </dgm:pt>
    <dgm:pt modelId="{96CEBF8B-7BB0-8843-B722-A37254624DCC}" type="pres">
      <dgm:prSet presAssocID="{8FBC9BFC-6E64-43D9-AD17-CCB48F01E2C5}" presName="sibTrans" presStyleCnt="0"/>
      <dgm:spPr/>
    </dgm:pt>
    <dgm:pt modelId="{AF9DB1DF-651F-DC40-8BE4-D6A4B5F23A7D}" type="pres">
      <dgm:prSet presAssocID="{83AF9CA9-4F43-4A6D-918C-38192E94109A}" presName="node" presStyleLbl="node1" presStyleIdx="3" presStyleCnt="5" custScaleX="192739">
        <dgm:presLayoutVars>
          <dgm:bulletEnabled val="1"/>
        </dgm:presLayoutVars>
      </dgm:prSet>
      <dgm:spPr/>
    </dgm:pt>
    <dgm:pt modelId="{093C1690-EA2C-AA47-9F78-D6A40436E949}" type="pres">
      <dgm:prSet presAssocID="{1719817F-BBDA-4B80-992D-6369EAD370BE}" presName="sibTrans" presStyleCnt="0"/>
      <dgm:spPr/>
    </dgm:pt>
    <dgm:pt modelId="{CD529CBC-3C5D-0745-9724-F398C246A66D}" type="pres">
      <dgm:prSet presAssocID="{1398B1AD-A94B-4138-8B72-1615D3FB4205}" presName="node" presStyleLbl="node1" presStyleIdx="4" presStyleCnt="5" custScaleX="195302">
        <dgm:presLayoutVars>
          <dgm:bulletEnabled val="1"/>
        </dgm:presLayoutVars>
      </dgm:prSet>
      <dgm:spPr/>
    </dgm:pt>
  </dgm:ptLst>
  <dgm:cxnLst>
    <dgm:cxn modelId="{6D315B16-C8B5-1344-A9B9-1A5F3644346A}" type="presOf" srcId="{83AF9CA9-4F43-4A6D-918C-38192E94109A}" destId="{AF9DB1DF-651F-DC40-8BE4-D6A4B5F23A7D}" srcOrd="0" destOrd="0" presId="urn:microsoft.com/office/officeart/2005/8/layout/default"/>
    <dgm:cxn modelId="{10D38E32-3FD1-D146-A9B6-9A7C6951884D}" type="presOf" srcId="{741FFEE7-B119-4294-9C6A-2D10506EF781}" destId="{FAF876C5-774A-5A42-9A5B-05FAFFFF1714}" srcOrd="0" destOrd="0" presId="urn:microsoft.com/office/officeart/2005/8/layout/default"/>
    <dgm:cxn modelId="{16674472-7C67-B746-ACA0-2F329643D980}" type="presOf" srcId="{1398B1AD-A94B-4138-8B72-1615D3FB4205}" destId="{CD529CBC-3C5D-0745-9724-F398C246A66D}" srcOrd="0" destOrd="0" presId="urn:microsoft.com/office/officeart/2005/8/layout/default"/>
    <dgm:cxn modelId="{34EDC87D-D05E-4013-867E-42AD9B2A18B3}" srcId="{9494239F-956E-4E42-8694-87FDFAF72D77}" destId="{1398B1AD-A94B-4138-8B72-1615D3FB4205}" srcOrd="4" destOrd="0" parTransId="{17D79305-4B2E-450B-B5A7-7342F8517192}" sibTransId="{D19E95C5-0CD0-437D-81D6-8F5FA4BAC627}"/>
    <dgm:cxn modelId="{38FF59B0-E8F7-46CD-B573-BF6510F265EB}" srcId="{9494239F-956E-4E42-8694-87FDFAF72D77}" destId="{741FFEE7-B119-4294-9C6A-2D10506EF781}" srcOrd="1" destOrd="0" parTransId="{D90106A5-225E-405F-A780-DB35254A406E}" sibTransId="{DF04C84B-F629-4823-88EC-35C05E0DC659}"/>
    <dgm:cxn modelId="{27A752B2-AA47-46F4-A95C-BD8072392B6F}" srcId="{9494239F-956E-4E42-8694-87FDFAF72D77}" destId="{8A8434A7-7451-4BE6-A8AC-9E36AF9679BE}" srcOrd="0" destOrd="0" parTransId="{A1494E7F-6C42-4BE6-8E99-4CF6C85A3A2E}" sibTransId="{C6584115-4EF5-4F4C-878C-B241366C2122}"/>
    <dgm:cxn modelId="{3B57A0B4-3A81-424C-93C0-95C5B710227C}" type="presOf" srcId="{8A8434A7-7451-4BE6-A8AC-9E36AF9679BE}" destId="{233632EC-9AE4-364A-86A3-972705F8DD9F}" srcOrd="0" destOrd="0" presId="urn:microsoft.com/office/officeart/2005/8/layout/default"/>
    <dgm:cxn modelId="{D40629BE-1960-4246-B091-72758C29BB2B}" type="presOf" srcId="{7CFC4CE1-D411-4FAD-AFDA-81B4F5DC0122}" destId="{25E571E1-ED2D-5244-BB26-E44760CEEF7B}" srcOrd="0" destOrd="0" presId="urn:microsoft.com/office/officeart/2005/8/layout/default"/>
    <dgm:cxn modelId="{7A389FD4-5DE3-4558-BBCC-623E07660023}" srcId="{9494239F-956E-4E42-8694-87FDFAF72D77}" destId="{7CFC4CE1-D411-4FAD-AFDA-81B4F5DC0122}" srcOrd="2" destOrd="0" parTransId="{5757CBFA-C1BF-4741-A0EB-8BDB85ED15C8}" sibTransId="{8FBC9BFC-6E64-43D9-AD17-CCB48F01E2C5}"/>
    <dgm:cxn modelId="{8BD3FCF4-895D-4262-8F15-27B251C16737}" srcId="{9494239F-956E-4E42-8694-87FDFAF72D77}" destId="{83AF9CA9-4F43-4A6D-918C-38192E94109A}" srcOrd="3" destOrd="0" parTransId="{14546987-8BEA-4D9B-877E-4F9827A95306}" sibTransId="{1719817F-BBDA-4B80-992D-6369EAD370BE}"/>
    <dgm:cxn modelId="{A788A4FB-64CA-5F44-95AA-0A0D85F12635}" type="presOf" srcId="{9494239F-956E-4E42-8694-87FDFAF72D77}" destId="{9A7F11B7-D6F9-D54E-BE19-A6FAA4E9687F}" srcOrd="0" destOrd="0" presId="urn:microsoft.com/office/officeart/2005/8/layout/default"/>
    <dgm:cxn modelId="{03FE7C9E-C2D0-344C-8083-9EC1AEB160AD}" type="presParOf" srcId="{9A7F11B7-D6F9-D54E-BE19-A6FAA4E9687F}" destId="{233632EC-9AE4-364A-86A3-972705F8DD9F}" srcOrd="0" destOrd="0" presId="urn:microsoft.com/office/officeart/2005/8/layout/default"/>
    <dgm:cxn modelId="{C82B571E-4743-8C41-AD84-E0583A7B06FF}" type="presParOf" srcId="{9A7F11B7-D6F9-D54E-BE19-A6FAA4E9687F}" destId="{0A0CFBF2-3459-784C-AF4F-EBCCE186B27A}" srcOrd="1" destOrd="0" presId="urn:microsoft.com/office/officeart/2005/8/layout/default"/>
    <dgm:cxn modelId="{62402DD2-D6C9-1444-A84D-9212417349A5}" type="presParOf" srcId="{9A7F11B7-D6F9-D54E-BE19-A6FAA4E9687F}" destId="{FAF876C5-774A-5A42-9A5B-05FAFFFF1714}" srcOrd="2" destOrd="0" presId="urn:microsoft.com/office/officeart/2005/8/layout/default"/>
    <dgm:cxn modelId="{32487108-931F-E244-B2CD-2D45E8873101}" type="presParOf" srcId="{9A7F11B7-D6F9-D54E-BE19-A6FAA4E9687F}" destId="{1873BF08-ED4F-4341-A23F-C0D9F5B0462A}" srcOrd="3" destOrd="0" presId="urn:microsoft.com/office/officeart/2005/8/layout/default"/>
    <dgm:cxn modelId="{0D583FD4-9D8C-914F-83CC-E8197924199A}" type="presParOf" srcId="{9A7F11B7-D6F9-D54E-BE19-A6FAA4E9687F}" destId="{25E571E1-ED2D-5244-BB26-E44760CEEF7B}" srcOrd="4" destOrd="0" presId="urn:microsoft.com/office/officeart/2005/8/layout/default"/>
    <dgm:cxn modelId="{5AD3882A-EE05-784A-B3B6-2863732CB36C}" type="presParOf" srcId="{9A7F11B7-D6F9-D54E-BE19-A6FAA4E9687F}" destId="{96CEBF8B-7BB0-8843-B722-A37254624DCC}" srcOrd="5" destOrd="0" presId="urn:microsoft.com/office/officeart/2005/8/layout/default"/>
    <dgm:cxn modelId="{46FC151C-1BD5-5749-90AC-9410235DE345}" type="presParOf" srcId="{9A7F11B7-D6F9-D54E-BE19-A6FAA4E9687F}" destId="{AF9DB1DF-651F-DC40-8BE4-D6A4B5F23A7D}" srcOrd="6" destOrd="0" presId="urn:microsoft.com/office/officeart/2005/8/layout/default"/>
    <dgm:cxn modelId="{CBDF7D5B-07EC-DB47-8D3E-2AFDBBA50AC5}" type="presParOf" srcId="{9A7F11B7-D6F9-D54E-BE19-A6FAA4E9687F}" destId="{093C1690-EA2C-AA47-9F78-D6A40436E949}" srcOrd="7" destOrd="0" presId="urn:microsoft.com/office/officeart/2005/8/layout/default"/>
    <dgm:cxn modelId="{EAFDA211-D0E6-EE4D-A25B-FD1495D23352}" type="presParOf" srcId="{9A7F11B7-D6F9-D54E-BE19-A6FAA4E9687F}" destId="{CD529CBC-3C5D-0745-9724-F398C246A66D}"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C7AD385-D743-4BC4-9678-90ADA628E15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C840F75-58A3-4A26-987F-986753C7A195}">
      <dgm:prSet/>
      <dgm:spPr/>
      <dgm:t>
        <a:bodyPr/>
        <a:lstStyle/>
        <a:p>
          <a:r>
            <a:rPr lang="en-US"/>
            <a:t>Singapore distinguishes their waste as - Domestic waste (households waste) and non-domestic waste (industrial, commercial waste) </a:t>
          </a:r>
        </a:p>
      </dgm:t>
    </dgm:pt>
    <dgm:pt modelId="{A2B578AA-7F38-43D0-A8C6-09076F2D864D}" type="parTrans" cxnId="{C4B49CC0-D6B5-481C-8783-A9BF3ADC3A05}">
      <dgm:prSet/>
      <dgm:spPr/>
      <dgm:t>
        <a:bodyPr/>
        <a:lstStyle/>
        <a:p>
          <a:endParaRPr lang="en-US"/>
        </a:p>
      </dgm:t>
    </dgm:pt>
    <dgm:pt modelId="{1406940D-8172-4EBE-9DDD-1B39615CEB1A}" type="sibTrans" cxnId="{C4B49CC0-D6B5-481C-8783-A9BF3ADC3A05}">
      <dgm:prSet/>
      <dgm:spPr/>
      <dgm:t>
        <a:bodyPr/>
        <a:lstStyle/>
        <a:p>
          <a:endParaRPr lang="en-US"/>
        </a:p>
      </dgm:t>
    </dgm:pt>
    <dgm:pt modelId="{4A370A50-A4CF-4519-A6EE-5A941E7E69B5}">
      <dgm:prSet/>
      <dgm:spPr/>
      <dgm:t>
        <a:bodyPr/>
        <a:lstStyle/>
        <a:p>
          <a:r>
            <a:rPr lang="en-US" b="1"/>
            <a:t>2016-2019</a:t>
          </a:r>
          <a:r>
            <a:rPr lang="en-US"/>
            <a:t>: Analysis shows gradual decrease in waste generation.</a:t>
          </a:r>
        </a:p>
      </dgm:t>
    </dgm:pt>
    <dgm:pt modelId="{190DC9C2-D126-48B3-8596-891ABB09FC86}" type="parTrans" cxnId="{C6F448E6-54EB-4F3D-93E9-EA06718585A0}">
      <dgm:prSet/>
      <dgm:spPr/>
      <dgm:t>
        <a:bodyPr/>
        <a:lstStyle/>
        <a:p>
          <a:endParaRPr lang="en-US"/>
        </a:p>
      </dgm:t>
    </dgm:pt>
    <dgm:pt modelId="{8A8B7062-DFED-4010-B7DE-F30158F063F6}" type="sibTrans" cxnId="{C6F448E6-54EB-4F3D-93E9-EA06718585A0}">
      <dgm:prSet/>
      <dgm:spPr/>
      <dgm:t>
        <a:bodyPr/>
        <a:lstStyle/>
        <a:p>
          <a:endParaRPr lang="en-US"/>
        </a:p>
      </dgm:t>
    </dgm:pt>
    <dgm:pt modelId="{644D34F0-E5CC-4F98-9B29-8E59476AD0E9}">
      <dgm:prSet/>
      <dgm:spPr/>
      <dgm:t>
        <a:bodyPr/>
        <a:lstStyle/>
        <a:p>
          <a:r>
            <a:rPr lang="en-US" b="1"/>
            <a:t>2020</a:t>
          </a:r>
          <a:r>
            <a:rPr lang="en-US"/>
            <a:t> - Shows drop in Non-Domestic waste due to lack of industries during the pandemic</a:t>
          </a:r>
        </a:p>
      </dgm:t>
    </dgm:pt>
    <dgm:pt modelId="{8123F53B-F9B2-48C9-920D-76968804CA4B}" type="parTrans" cxnId="{1DFD0B60-2A48-411C-AB51-C523D3C97958}">
      <dgm:prSet/>
      <dgm:spPr/>
      <dgm:t>
        <a:bodyPr/>
        <a:lstStyle/>
        <a:p>
          <a:endParaRPr lang="en-US"/>
        </a:p>
      </dgm:t>
    </dgm:pt>
    <dgm:pt modelId="{11F0817B-04CC-4DF4-94FD-6B90D64EF3AB}" type="sibTrans" cxnId="{1DFD0B60-2A48-411C-AB51-C523D3C97958}">
      <dgm:prSet/>
      <dgm:spPr/>
      <dgm:t>
        <a:bodyPr/>
        <a:lstStyle/>
        <a:p>
          <a:endParaRPr lang="en-US"/>
        </a:p>
      </dgm:t>
    </dgm:pt>
    <dgm:pt modelId="{7196C9ED-F454-477E-B7DB-BF713EEBF928}">
      <dgm:prSet/>
      <dgm:spPr/>
      <dgm:t>
        <a:bodyPr/>
        <a:lstStyle/>
        <a:p>
          <a:r>
            <a:rPr lang="en-US" b="1"/>
            <a:t>After 2021 </a:t>
          </a:r>
          <a:r>
            <a:rPr lang="en-US"/>
            <a:t>– Alarming rates of increase in waste generation from Non-Domestic sources.</a:t>
          </a:r>
        </a:p>
      </dgm:t>
    </dgm:pt>
    <dgm:pt modelId="{F9DD7A8A-8B53-40DA-8689-F1FF419155FD}" type="parTrans" cxnId="{984C73A7-F558-47CF-9B97-C336E860FA92}">
      <dgm:prSet/>
      <dgm:spPr/>
      <dgm:t>
        <a:bodyPr/>
        <a:lstStyle/>
        <a:p>
          <a:endParaRPr lang="en-US"/>
        </a:p>
      </dgm:t>
    </dgm:pt>
    <dgm:pt modelId="{5AF4E885-0048-45DB-8E2C-03656806D94A}" type="sibTrans" cxnId="{984C73A7-F558-47CF-9B97-C336E860FA92}">
      <dgm:prSet/>
      <dgm:spPr/>
      <dgm:t>
        <a:bodyPr/>
        <a:lstStyle/>
        <a:p>
          <a:endParaRPr lang="en-US"/>
        </a:p>
      </dgm:t>
    </dgm:pt>
    <dgm:pt modelId="{EA61B728-9727-4D44-88FD-8189F6BF690A}" type="pres">
      <dgm:prSet presAssocID="{CC7AD385-D743-4BC4-9678-90ADA628E153}" presName="root" presStyleCnt="0">
        <dgm:presLayoutVars>
          <dgm:dir/>
          <dgm:resizeHandles val="exact"/>
        </dgm:presLayoutVars>
      </dgm:prSet>
      <dgm:spPr/>
    </dgm:pt>
    <dgm:pt modelId="{D3109C00-59E9-412B-9E21-13A06599C973}" type="pres">
      <dgm:prSet presAssocID="{9C840F75-58A3-4A26-987F-986753C7A195}" presName="compNode" presStyleCnt="0"/>
      <dgm:spPr/>
    </dgm:pt>
    <dgm:pt modelId="{0E50E0B3-EA92-45D4-9D6D-826F2D2276CC}" type="pres">
      <dgm:prSet presAssocID="{9C840F75-58A3-4A26-987F-986753C7A195}" presName="bgRect" presStyleLbl="bgShp" presStyleIdx="0" presStyleCnt="4"/>
      <dgm:spPr/>
    </dgm:pt>
    <dgm:pt modelId="{A9038504-4389-4A39-B7ED-693B7D3A84ED}" type="pres">
      <dgm:prSet presAssocID="{9C840F75-58A3-4A26-987F-986753C7A19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cycle"/>
        </a:ext>
      </dgm:extLst>
    </dgm:pt>
    <dgm:pt modelId="{75ADB820-1082-4B9B-9455-398FF4907134}" type="pres">
      <dgm:prSet presAssocID="{9C840F75-58A3-4A26-987F-986753C7A195}" presName="spaceRect" presStyleCnt="0"/>
      <dgm:spPr/>
    </dgm:pt>
    <dgm:pt modelId="{CDC21348-7907-4122-8F97-2D4B28595B56}" type="pres">
      <dgm:prSet presAssocID="{9C840F75-58A3-4A26-987F-986753C7A195}" presName="parTx" presStyleLbl="revTx" presStyleIdx="0" presStyleCnt="4" custScaleX="105845">
        <dgm:presLayoutVars>
          <dgm:chMax val="0"/>
          <dgm:chPref val="0"/>
        </dgm:presLayoutVars>
      </dgm:prSet>
      <dgm:spPr/>
    </dgm:pt>
    <dgm:pt modelId="{FAA744F8-37A7-42B7-B7DD-B2DF7D495324}" type="pres">
      <dgm:prSet presAssocID="{1406940D-8172-4EBE-9DDD-1B39615CEB1A}" presName="sibTrans" presStyleCnt="0"/>
      <dgm:spPr/>
    </dgm:pt>
    <dgm:pt modelId="{ED55D1B1-BF86-44D6-86F9-6066EA884ECB}" type="pres">
      <dgm:prSet presAssocID="{4A370A50-A4CF-4519-A6EE-5A941E7E69B5}" presName="compNode" presStyleCnt="0"/>
      <dgm:spPr/>
    </dgm:pt>
    <dgm:pt modelId="{429B9585-AC67-483A-943D-7D24CAC42749}" type="pres">
      <dgm:prSet presAssocID="{4A370A50-A4CF-4519-A6EE-5A941E7E69B5}" presName="bgRect" presStyleLbl="bgShp" presStyleIdx="1" presStyleCnt="4"/>
      <dgm:spPr/>
    </dgm:pt>
    <dgm:pt modelId="{83726EC9-588C-412B-A10F-DB039EAC8310}" type="pres">
      <dgm:prSet presAssocID="{4A370A50-A4CF-4519-A6EE-5A941E7E69B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Zoom Out"/>
        </a:ext>
      </dgm:extLst>
    </dgm:pt>
    <dgm:pt modelId="{A3E0662C-59DB-454C-BFCE-8DD900F21448}" type="pres">
      <dgm:prSet presAssocID="{4A370A50-A4CF-4519-A6EE-5A941E7E69B5}" presName="spaceRect" presStyleCnt="0"/>
      <dgm:spPr/>
    </dgm:pt>
    <dgm:pt modelId="{F0B6DEB8-E0EB-4DC3-AF1B-EA114D55FDFF}" type="pres">
      <dgm:prSet presAssocID="{4A370A50-A4CF-4519-A6EE-5A941E7E69B5}" presName="parTx" presStyleLbl="revTx" presStyleIdx="1" presStyleCnt="4">
        <dgm:presLayoutVars>
          <dgm:chMax val="0"/>
          <dgm:chPref val="0"/>
        </dgm:presLayoutVars>
      </dgm:prSet>
      <dgm:spPr/>
    </dgm:pt>
    <dgm:pt modelId="{BDDB5505-4310-4086-BA39-FCC34C808A02}" type="pres">
      <dgm:prSet presAssocID="{8A8B7062-DFED-4010-B7DE-F30158F063F6}" presName="sibTrans" presStyleCnt="0"/>
      <dgm:spPr/>
    </dgm:pt>
    <dgm:pt modelId="{82FD5CBF-C80D-433D-BAC0-336C3B20C33E}" type="pres">
      <dgm:prSet presAssocID="{644D34F0-E5CC-4F98-9B29-8E59476AD0E9}" presName="compNode" presStyleCnt="0"/>
      <dgm:spPr/>
    </dgm:pt>
    <dgm:pt modelId="{95C2F314-C8F1-4AA7-A7CF-5E68EB5FC853}" type="pres">
      <dgm:prSet presAssocID="{644D34F0-E5CC-4F98-9B29-8E59476AD0E9}" presName="bgRect" presStyleLbl="bgShp" presStyleIdx="2" presStyleCnt="4"/>
      <dgm:spPr/>
    </dgm:pt>
    <dgm:pt modelId="{D83B27D9-75CA-4657-B557-ED2CF1BED4EE}" type="pres">
      <dgm:prSet presAssocID="{644D34F0-E5CC-4F98-9B29-8E59476AD0E9}"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Downward trend graph with solid fill"/>
        </a:ext>
      </dgm:extLst>
    </dgm:pt>
    <dgm:pt modelId="{6643B46A-DB41-4967-B71E-BFD3DEE3D6EB}" type="pres">
      <dgm:prSet presAssocID="{644D34F0-E5CC-4F98-9B29-8E59476AD0E9}" presName="spaceRect" presStyleCnt="0"/>
      <dgm:spPr/>
    </dgm:pt>
    <dgm:pt modelId="{80388434-7124-40A9-9527-F9A290CE2E4F}" type="pres">
      <dgm:prSet presAssocID="{644D34F0-E5CC-4F98-9B29-8E59476AD0E9}" presName="parTx" presStyleLbl="revTx" presStyleIdx="2" presStyleCnt="4">
        <dgm:presLayoutVars>
          <dgm:chMax val="0"/>
          <dgm:chPref val="0"/>
        </dgm:presLayoutVars>
      </dgm:prSet>
      <dgm:spPr/>
    </dgm:pt>
    <dgm:pt modelId="{C3376BF3-66CB-4C0F-A081-6061D0E047BC}" type="pres">
      <dgm:prSet presAssocID="{11F0817B-04CC-4DF4-94FD-6B90D64EF3AB}" presName="sibTrans" presStyleCnt="0"/>
      <dgm:spPr/>
    </dgm:pt>
    <dgm:pt modelId="{CD9657DD-0D21-4153-A958-847ED306BE87}" type="pres">
      <dgm:prSet presAssocID="{7196C9ED-F454-477E-B7DB-BF713EEBF928}" presName="compNode" presStyleCnt="0"/>
      <dgm:spPr/>
    </dgm:pt>
    <dgm:pt modelId="{C4B40070-FF20-41DE-9AC6-3B2156F0A7C3}" type="pres">
      <dgm:prSet presAssocID="{7196C9ED-F454-477E-B7DB-BF713EEBF928}" presName="bgRect" presStyleLbl="bgShp" presStyleIdx="3" presStyleCnt="4"/>
      <dgm:spPr/>
    </dgm:pt>
    <dgm:pt modelId="{7C93A7A0-7665-4BB2-B63C-A11F15C76E09}" type="pres">
      <dgm:prSet presAssocID="{7196C9ED-F454-477E-B7DB-BF713EEBF92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Alarm Clock"/>
        </a:ext>
      </dgm:extLst>
    </dgm:pt>
    <dgm:pt modelId="{F23A6C33-F4E9-4432-B6FC-8B8B88EAAE53}" type="pres">
      <dgm:prSet presAssocID="{7196C9ED-F454-477E-B7DB-BF713EEBF928}" presName="spaceRect" presStyleCnt="0"/>
      <dgm:spPr/>
    </dgm:pt>
    <dgm:pt modelId="{2C0FFE94-DBB0-47F0-B9AD-A5B17F23DA03}" type="pres">
      <dgm:prSet presAssocID="{7196C9ED-F454-477E-B7DB-BF713EEBF928}" presName="parTx" presStyleLbl="revTx" presStyleIdx="3" presStyleCnt="4">
        <dgm:presLayoutVars>
          <dgm:chMax val="0"/>
          <dgm:chPref val="0"/>
        </dgm:presLayoutVars>
      </dgm:prSet>
      <dgm:spPr/>
    </dgm:pt>
  </dgm:ptLst>
  <dgm:cxnLst>
    <dgm:cxn modelId="{ED00E019-8DE9-6748-ACF5-8EAB85854478}" type="presOf" srcId="{644D34F0-E5CC-4F98-9B29-8E59476AD0E9}" destId="{80388434-7124-40A9-9527-F9A290CE2E4F}" srcOrd="0" destOrd="0" presId="urn:microsoft.com/office/officeart/2018/2/layout/IconVerticalSolidList"/>
    <dgm:cxn modelId="{EF4F252F-2FF8-E143-898B-1BBD149ED800}" type="presOf" srcId="{CC7AD385-D743-4BC4-9678-90ADA628E153}" destId="{EA61B728-9727-4D44-88FD-8189F6BF690A}" srcOrd="0" destOrd="0" presId="urn:microsoft.com/office/officeart/2018/2/layout/IconVerticalSolidList"/>
    <dgm:cxn modelId="{1DFD0B60-2A48-411C-AB51-C523D3C97958}" srcId="{CC7AD385-D743-4BC4-9678-90ADA628E153}" destId="{644D34F0-E5CC-4F98-9B29-8E59476AD0E9}" srcOrd="2" destOrd="0" parTransId="{8123F53B-F9B2-48C9-920D-76968804CA4B}" sibTransId="{11F0817B-04CC-4DF4-94FD-6B90D64EF3AB}"/>
    <dgm:cxn modelId="{1401F29F-A7B9-5648-814A-FDB2CA3F8C38}" type="presOf" srcId="{7196C9ED-F454-477E-B7DB-BF713EEBF928}" destId="{2C0FFE94-DBB0-47F0-B9AD-A5B17F23DA03}" srcOrd="0" destOrd="0" presId="urn:microsoft.com/office/officeart/2018/2/layout/IconVerticalSolidList"/>
    <dgm:cxn modelId="{984C73A7-F558-47CF-9B97-C336E860FA92}" srcId="{CC7AD385-D743-4BC4-9678-90ADA628E153}" destId="{7196C9ED-F454-477E-B7DB-BF713EEBF928}" srcOrd="3" destOrd="0" parTransId="{F9DD7A8A-8B53-40DA-8689-F1FF419155FD}" sibTransId="{5AF4E885-0048-45DB-8E2C-03656806D94A}"/>
    <dgm:cxn modelId="{C4B49CC0-D6B5-481C-8783-A9BF3ADC3A05}" srcId="{CC7AD385-D743-4BC4-9678-90ADA628E153}" destId="{9C840F75-58A3-4A26-987F-986753C7A195}" srcOrd="0" destOrd="0" parTransId="{A2B578AA-7F38-43D0-A8C6-09076F2D864D}" sibTransId="{1406940D-8172-4EBE-9DDD-1B39615CEB1A}"/>
    <dgm:cxn modelId="{C32714CF-4F77-C14E-801F-96636EFF3113}" type="presOf" srcId="{4A370A50-A4CF-4519-A6EE-5A941E7E69B5}" destId="{F0B6DEB8-E0EB-4DC3-AF1B-EA114D55FDFF}" srcOrd="0" destOrd="0" presId="urn:microsoft.com/office/officeart/2018/2/layout/IconVerticalSolidList"/>
    <dgm:cxn modelId="{8CCC45D9-C7AE-0947-A998-F98664B1CCA9}" type="presOf" srcId="{9C840F75-58A3-4A26-987F-986753C7A195}" destId="{CDC21348-7907-4122-8F97-2D4B28595B56}" srcOrd="0" destOrd="0" presId="urn:microsoft.com/office/officeart/2018/2/layout/IconVerticalSolidList"/>
    <dgm:cxn modelId="{C6F448E6-54EB-4F3D-93E9-EA06718585A0}" srcId="{CC7AD385-D743-4BC4-9678-90ADA628E153}" destId="{4A370A50-A4CF-4519-A6EE-5A941E7E69B5}" srcOrd="1" destOrd="0" parTransId="{190DC9C2-D126-48B3-8596-891ABB09FC86}" sibTransId="{8A8B7062-DFED-4010-B7DE-F30158F063F6}"/>
    <dgm:cxn modelId="{4EAEED5F-FA2A-DA4E-9037-E35669C258AF}" type="presParOf" srcId="{EA61B728-9727-4D44-88FD-8189F6BF690A}" destId="{D3109C00-59E9-412B-9E21-13A06599C973}" srcOrd="0" destOrd="0" presId="urn:microsoft.com/office/officeart/2018/2/layout/IconVerticalSolidList"/>
    <dgm:cxn modelId="{F9C47528-0114-FC48-8E94-54A1D23923DD}" type="presParOf" srcId="{D3109C00-59E9-412B-9E21-13A06599C973}" destId="{0E50E0B3-EA92-45D4-9D6D-826F2D2276CC}" srcOrd="0" destOrd="0" presId="urn:microsoft.com/office/officeart/2018/2/layout/IconVerticalSolidList"/>
    <dgm:cxn modelId="{09DE79A2-DD9D-8B4D-8337-D74C4212796B}" type="presParOf" srcId="{D3109C00-59E9-412B-9E21-13A06599C973}" destId="{A9038504-4389-4A39-B7ED-693B7D3A84ED}" srcOrd="1" destOrd="0" presId="urn:microsoft.com/office/officeart/2018/2/layout/IconVerticalSolidList"/>
    <dgm:cxn modelId="{4BB6390D-1BF6-ED4B-BE0F-571B3548369C}" type="presParOf" srcId="{D3109C00-59E9-412B-9E21-13A06599C973}" destId="{75ADB820-1082-4B9B-9455-398FF4907134}" srcOrd="2" destOrd="0" presId="urn:microsoft.com/office/officeart/2018/2/layout/IconVerticalSolidList"/>
    <dgm:cxn modelId="{342E1298-6117-C14F-9EE0-F367C8669140}" type="presParOf" srcId="{D3109C00-59E9-412B-9E21-13A06599C973}" destId="{CDC21348-7907-4122-8F97-2D4B28595B56}" srcOrd="3" destOrd="0" presId="urn:microsoft.com/office/officeart/2018/2/layout/IconVerticalSolidList"/>
    <dgm:cxn modelId="{241B5F0E-E698-C84E-998B-3B350EF676AE}" type="presParOf" srcId="{EA61B728-9727-4D44-88FD-8189F6BF690A}" destId="{FAA744F8-37A7-42B7-B7DD-B2DF7D495324}" srcOrd="1" destOrd="0" presId="urn:microsoft.com/office/officeart/2018/2/layout/IconVerticalSolidList"/>
    <dgm:cxn modelId="{0B300369-EAA4-004B-BB5F-AD8FCBDCA3AB}" type="presParOf" srcId="{EA61B728-9727-4D44-88FD-8189F6BF690A}" destId="{ED55D1B1-BF86-44D6-86F9-6066EA884ECB}" srcOrd="2" destOrd="0" presId="urn:microsoft.com/office/officeart/2018/2/layout/IconVerticalSolidList"/>
    <dgm:cxn modelId="{17069E57-3C06-E041-95C1-D0D9561A4B28}" type="presParOf" srcId="{ED55D1B1-BF86-44D6-86F9-6066EA884ECB}" destId="{429B9585-AC67-483A-943D-7D24CAC42749}" srcOrd="0" destOrd="0" presId="urn:microsoft.com/office/officeart/2018/2/layout/IconVerticalSolidList"/>
    <dgm:cxn modelId="{259FC6F9-9C2D-5944-8806-D319CA46D906}" type="presParOf" srcId="{ED55D1B1-BF86-44D6-86F9-6066EA884ECB}" destId="{83726EC9-588C-412B-A10F-DB039EAC8310}" srcOrd="1" destOrd="0" presId="urn:microsoft.com/office/officeart/2018/2/layout/IconVerticalSolidList"/>
    <dgm:cxn modelId="{4CE292E6-2329-8B48-AC20-972342FDD97A}" type="presParOf" srcId="{ED55D1B1-BF86-44D6-86F9-6066EA884ECB}" destId="{A3E0662C-59DB-454C-BFCE-8DD900F21448}" srcOrd="2" destOrd="0" presId="urn:microsoft.com/office/officeart/2018/2/layout/IconVerticalSolidList"/>
    <dgm:cxn modelId="{05442CF3-F7CD-E649-9B68-73732D6E9E58}" type="presParOf" srcId="{ED55D1B1-BF86-44D6-86F9-6066EA884ECB}" destId="{F0B6DEB8-E0EB-4DC3-AF1B-EA114D55FDFF}" srcOrd="3" destOrd="0" presId="urn:microsoft.com/office/officeart/2018/2/layout/IconVerticalSolidList"/>
    <dgm:cxn modelId="{039A28AC-CEFF-8648-8327-A27D3273D9BC}" type="presParOf" srcId="{EA61B728-9727-4D44-88FD-8189F6BF690A}" destId="{BDDB5505-4310-4086-BA39-FCC34C808A02}" srcOrd="3" destOrd="0" presId="urn:microsoft.com/office/officeart/2018/2/layout/IconVerticalSolidList"/>
    <dgm:cxn modelId="{6BFD2208-79B0-5F46-930D-46BFF77874CE}" type="presParOf" srcId="{EA61B728-9727-4D44-88FD-8189F6BF690A}" destId="{82FD5CBF-C80D-433D-BAC0-336C3B20C33E}" srcOrd="4" destOrd="0" presId="urn:microsoft.com/office/officeart/2018/2/layout/IconVerticalSolidList"/>
    <dgm:cxn modelId="{F374477E-8DF1-FB49-8B57-A6BB7BDEB4AA}" type="presParOf" srcId="{82FD5CBF-C80D-433D-BAC0-336C3B20C33E}" destId="{95C2F314-C8F1-4AA7-A7CF-5E68EB5FC853}" srcOrd="0" destOrd="0" presId="urn:microsoft.com/office/officeart/2018/2/layout/IconVerticalSolidList"/>
    <dgm:cxn modelId="{B869A469-36B2-0642-AA0F-F873DEA1E8FC}" type="presParOf" srcId="{82FD5CBF-C80D-433D-BAC0-336C3B20C33E}" destId="{D83B27D9-75CA-4657-B557-ED2CF1BED4EE}" srcOrd="1" destOrd="0" presId="urn:microsoft.com/office/officeart/2018/2/layout/IconVerticalSolidList"/>
    <dgm:cxn modelId="{58F44024-0362-F242-A074-CF555FD826C4}" type="presParOf" srcId="{82FD5CBF-C80D-433D-BAC0-336C3B20C33E}" destId="{6643B46A-DB41-4967-B71E-BFD3DEE3D6EB}" srcOrd="2" destOrd="0" presId="urn:microsoft.com/office/officeart/2018/2/layout/IconVerticalSolidList"/>
    <dgm:cxn modelId="{B9753D4A-16AD-0E4F-84E6-734ED36D9681}" type="presParOf" srcId="{82FD5CBF-C80D-433D-BAC0-336C3B20C33E}" destId="{80388434-7124-40A9-9527-F9A290CE2E4F}" srcOrd="3" destOrd="0" presId="urn:microsoft.com/office/officeart/2018/2/layout/IconVerticalSolidList"/>
    <dgm:cxn modelId="{EFD1578B-E1E3-5041-8EF0-2F89D9DA1F60}" type="presParOf" srcId="{EA61B728-9727-4D44-88FD-8189F6BF690A}" destId="{C3376BF3-66CB-4C0F-A081-6061D0E047BC}" srcOrd="5" destOrd="0" presId="urn:microsoft.com/office/officeart/2018/2/layout/IconVerticalSolidList"/>
    <dgm:cxn modelId="{AEEF75E6-61AA-4943-9718-2B8C6F584A5B}" type="presParOf" srcId="{EA61B728-9727-4D44-88FD-8189F6BF690A}" destId="{CD9657DD-0D21-4153-A958-847ED306BE87}" srcOrd="6" destOrd="0" presId="urn:microsoft.com/office/officeart/2018/2/layout/IconVerticalSolidList"/>
    <dgm:cxn modelId="{BBA67672-DA18-0344-9F82-16E0F4EB77A0}" type="presParOf" srcId="{CD9657DD-0D21-4153-A958-847ED306BE87}" destId="{C4B40070-FF20-41DE-9AC6-3B2156F0A7C3}" srcOrd="0" destOrd="0" presId="urn:microsoft.com/office/officeart/2018/2/layout/IconVerticalSolidList"/>
    <dgm:cxn modelId="{9F94ABB3-F985-914C-83B2-C27670C8D03E}" type="presParOf" srcId="{CD9657DD-0D21-4153-A958-847ED306BE87}" destId="{7C93A7A0-7665-4BB2-B63C-A11F15C76E09}" srcOrd="1" destOrd="0" presId="urn:microsoft.com/office/officeart/2018/2/layout/IconVerticalSolidList"/>
    <dgm:cxn modelId="{E6F78A83-9742-AB42-98B8-DAD2899CFEDA}" type="presParOf" srcId="{CD9657DD-0D21-4153-A958-847ED306BE87}" destId="{F23A6C33-F4E9-4432-B6FC-8B8B88EAAE53}" srcOrd="2" destOrd="0" presId="urn:microsoft.com/office/officeart/2018/2/layout/IconVerticalSolidList"/>
    <dgm:cxn modelId="{AC4947F6-58EB-C549-B127-6A9DA5BF04AB}" type="presParOf" srcId="{CD9657DD-0D21-4153-A958-847ED306BE87}" destId="{2C0FFE94-DBB0-47F0-B9AD-A5B17F23DA0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29403AA-6DBC-48FE-BE3A-4F793154C913}" type="doc">
      <dgm:prSet loTypeId="urn:microsoft.com/office/officeart/2018/2/layout/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CC2598F3-B165-4EAF-8CCB-8071A2CB62AA}">
      <dgm:prSet/>
      <dgm:spPr/>
      <dgm:t>
        <a:bodyPr/>
        <a:lstStyle/>
        <a:p>
          <a:pPr>
            <a:lnSpc>
              <a:spcPct val="100000"/>
            </a:lnSpc>
            <a:defRPr b="1"/>
          </a:pPr>
          <a:r>
            <a:rPr lang="en-US" b="1">
              <a:effectLst/>
              <a:latin typeface="Calibri" panose="020F0502020204030204" pitchFamily="34" charset="0"/>
              <a:ea typeface="Calibri" panose="020F0502020204030204" pitchFamily="34" charset="0"/>
              <a:cs typeface="Times New Roman" panose="02020603050405020304" pitchFamily="18" charset="0"/>
            </a:rPr>
            <a:t>Invest in R&amp;D</a:t>
          </a:r>
          <a:endParaRPr lang="en-US" b="1"/>
        </a:p>
      </dgm:t>
    </dgm:pt>
    <dgm:pt modelId="{347A4D53-BAA1-4D30-B094-E2C6770A6DB2}" type="parTrans" cxnId="{86BF79E3-C824-422F-9E25-7FF58020696C}">
      <dgm:prSet/>
      <dgm:spPr/>
      <dgm:t>
        <a:bodyPr/>
        <a:lstStyle/>
        <a:p>
          <a:endParaRPr lang="en-US"/>
        </a:p>
      </dgm:t>
    </dgm:pt>
    <dgm:pt modelId="{9495562F-37CA-463D-B51E-866CF83061F0}" type="sibTrans" cxnId="{86BF79E3-C824-422F-9E25-7FF58020696C}">
      <dgm:prSet/>
      <dgm:spPr/>
      <dgm:t>
        <a:bodyPr/>
        <a:lstStyle/>
        <a:p>
          <a:endParaRPr lang="en-US"/>
        </a:p>
      </dgm:t>
    </dgm:pt>
    <dgm:pt modelId="{B1FAD846-3038-4DD0-81B1-7D46B8EEF28C}">
      <dgm:prSet custT="1"/>
      <dgm:spPr/>
      <dgm:t>
        <a:bodyPr/>
        <a:lstStyle/>
        <a:p>
          <a:pPr>
            <a:lnSpc>
              <a:spcPct val="100000"/>
            </a:lnSpc>
          </a:pPr>
          <a:r>
            <a:rPr lang="en-US" sz="1300"/>
            <a:t>Research and adopt advanced technologies that can handle a wider variety of recyclables, including plastics that are currently not recyclable.</a:t>
          </a:r>
        </a:p>
        <a:p>
          <a:pPr>
            <a:lnSpc>
              <a:spcPct val="100000"/>
            </a:lnSpc>
          </a:pPr>
          <a:endParaRPr lang="en-US" sz="1300"/>
        </a:p>
        <a:p>
          <a:pPr>
            <a:lnSpc>
              <a:spcPct val="100000"/>
            </a:lnSpc>
          </a:pPr>
          <a:r>
            <a:rPr lang="en-US" sz="1300"/>
            <a:t>Invest more into the chemical recycling technology that Singapore is currently interested in. It might be the way to safely recycle and reuse plastics.</a:t>
          </a:r>
        </a:p>
      </dgm:t>
    </dgm:pt>
    <dgm:pt modelId="{81D7DBD4-C7C6-47C0-A0F2-A465F3491D45}" type="parTrans" cxnId="{3D56E8A5-BBBF-40E7-A93F-B52DB49F4B8C}">
      <dgm:prSet/>
      <dgm:spPr/>
      <dgm:t>
        <a:bodyPr/>
        <a:lstStyle/>
        <a:p>
          <a:endParaRPr lang="en-US"/>
        </a:p>
      </dgm:t>
    </dgm:pt>
    <dgm:pt modelId="{7D86AAD0-4054-4FCC-B66E-9618092C0CCD}" type="sibTrans" cxnId="{3D56E8A5-BBBF-40E7-A93F-B52DB49F4B8C}">
      <dgm:prSet/>
      <dgm:spPr/>
      <dgm:t>
        <a:bodyPr/>
        <a:lstStyle/>
        <a:p>
          <a:endParaRPr lang="en-US"/>
        </a:p>
      </dgm:t>
    </dgm:pt>
    <dgm:pt modelId="{220E3655-1120-4567-98F8-5279899250E6}">
      <dgm:prSet/>
      <dgm:spPr/>
      <dgm:t>
        <a:bodyPr/>
        <a:lstStyle/>
        <a:p>
          <a:pPr>
            <a:lnSpc>
              <a:spcPct val="100000"/>
            </a:lnSpc>
            <a:defRPr b="1"/>
          </a:pPr>
          <a:r>
            <a:rPr lang="en-US" b="1">
              <a:effectLst/>
              <a:latin typeface="Calibri" panose="020F0502020204030204" pitchFamily="34" charset="0"/>
              <a:ea typeface="Calibri" panose="020F0502020204030204" pitchFamily="34" charset="0"/>
              <a:cs typeface="Times New Roman" panose="02020603050405020304" pitchFamily="18" charset="0"/>
            </a:rPr>
            <a:t>Zero-Waste Businesses</a:t>
          </a:r>
          <a:endParaRPr lang="en-US"/>
        </a:p>
      </dgm:t>
    </dgm:pt>
    <dgm:pt modelId="{BCF86D71-4418-469C-85C8-65CC19A83433}" type="parTrans" cxnId="{C15C619E-98B6-4A96-9438-5FD64100AE54}">
      <dgm:prSet/>
      <dgm:spPr/>
      <dgm:t>
        <a:bodyPr/>
        <a:lstStyle/>
        <a:p>
          <a:endParaRPr lang="en-US"/>
        </a:p>
      </dgm:t>
    </dgm:pt>
    <dgm:pt modelId="{52190702-FA6C-43C6-9D7B-4A0846911386}" type="sibTrans" cxnId="{C15C619E-98B6-4A96-9438-5FD64100AE54}">
      <dgm:prSet/>
      <dgm:spPr/>
      <dgm:t>
        <a:bodyPr/>
        <a:lstStyle/>
        <a:p>
          <a:endParaRPr lang="en-US"/>
        </a:p>
      </dgm:t>
    </dgm:pt>
    <dgm:pt modelId="{F7D6A83F-AB4C-4475-9776-B89D8EBAEC1A}">
      <dgm:prSet custT="1"/>
      <dgm:spPr/>
      <dgm:t>
        <a:bodyPr/>
        <a:lstStyle/>
        <a:p>
          <a:pPr>
            <a:lnSpc>
              <a:spcPct val="100000"/>
            </a:lnSpc>
          </a:pPr>
          <a:r>
            <a:rPr lang="en-US" sz="1300">
              <a:effectLst/>
              <a:latin typeface="Calibri" panose="020F0502020204030204" pitchFamily="34" charset="0"/>
              <a:ea typeface="Calibri" panose="020F0502020204030204" pitchFamily="34" charset="0"/>
              <a:cs typeface="Times New Roman" panose="02020603050405020304" pitchFamily="18" charset="0"/>
            </a:rPr>
            <a:t>Zero-waste business is the concept of a business that creates no waste as part of their product, for example – package free products. Customers are interested only in the product but not the packaging and that ultimately goes to the waste.</a:t>
          </a:r>
        </a:p>
        <a:p>
          <a:pPr>
            <a:lnSpc>
              <a:spcPct val="100000"/>
            </a:lnSpc>
          </a:pPr>
          <a:endParaRPr lang="en-US" sz="1300"/>
        </a:p>
      </dgm:t>
    </dgm:pt>
    <dgm:pt modelId="{7F46A4A3-DA1A-4D04-AFCC-7516FC9094D4}" type="parTrans" cxnId="{22E11E72-339A-4006-BF51-D4D38147CF6D}">
      <dgm:prSet/>
      <dgm:spPr/>
      <dgm:t>
        <a:bodyPr/>
        <a:lstStyle/>
        <a:p>
          <a:endParaRPr lang="en-US"/>
        </a:p>
      </dgm:t>
    </dgm:pt>
    <dgm:pt modelId="{C94EB6AB-9CB3-46EC-9D41-F16A4E7DA708}" type="sibTrans" cxnId="{22E11E72-339A-4006-BF51-D4D38147CF6D}">
      <dgm:prSet/>
      <dgm:spPr/>
      <dgm:t>
        <a:bodyPr/>
        <a:lstStyle/>
        <a:p>
          <a:endParaRPr lang="en-US"/>
        </a:p>
      </dgm:t>
    </dgm:pt>
    <dgm:pt modelId="{4E80567D-767B-44AA-80DE-B91AD43511E4}">
      <dgm:prSet/>
      <dgm:spPr/>
      <dgm:t>
        <a:bodyPr/>
        <a:lstStyle/>
        <a:p>
          <a:pPr>
            <a:lnSpc>
              <a:spcPct val="100000"/>
            </a:lnSpc>
            <a:defRPr b="1"/>
          </a:pPr>
          <a:r>
            <a:rPr lang="en-US" b="1">
              <a:effectLst/>
              <a:latin typeface="Calibri" panose="020F0502020204030204" pitchFamily="34" charset="0"/>
              <a:ea typeface="Calibri" panose="020F0502020204030204" pitchFamily="34" charset="0"/>
              <a:cs typeface="Times New Roman" panose="02020603050405020304" pitchFamily="18" charset="0"/>
            </a:rPr>
            <a:t>Bring Your Own Bag Shopping</a:t>
          </a:r>
          <a:endParaRPr lang="en-US"/>
        </a:p>
      </dgm:t>
    </dgm:pt>
    <dgm:pt modelId="{3A2F8AAF-8439-4546-A36F-1B6D6D332717}" type="parTrans" cxnId="{5BDA91D3-B115-415B-B696-DBACDE1FC6D4}">
      <dgm:prSet/>
      <dgm:spPr/>
      <dgm:t>
        <a:bodyPr/>
        <a:lstStyle/>
        <a:p>
          <a:endParaRPr lang="en-US"/>
        </a:p>
      </dgm:t>
    </dgm:pt>
    <dgm:pt modelId="{42E4FAEA-3FB7-4CF8-88C3-22941D4059C7}" type="sibTrans" cxnId="{5BDA91D3-B115-415B-B696-DBACDE1FC6D4}">
      <dgm:prSet/>
      <dgm:spPr/>
      <dgm:t>
        <a:bodyPr/>
        <a:lstStyle/>
        <a:p>
          <a:endParaRPr lang="en-US"/>
        </a:p>
      </dgm:t>
    </dgm:pt>
    <dgm:pt modelId="{6868BE28-7401-41BF-9FAA-018D237916E5}">
      <dgm:prSet custT="1"/>
      <dgm:spPr/>
      <dgm:t>
        <a:bodyPr/>
        <a:lstStyle/>
        <a:p>
          <a:pPr>
            <a:lnSpc>
              <a:spcPct val="100000"/>
            </a:lnSpc>
          </a:pPr>
          <a:r>
            <a:rPr lang="en-US" sz="1300">
              <a:effectLst/>
              <a:latin typeface="Calibri" panose="020F0502020204030204" pitchFamily="34" charset="0"/>
              <a:ea typeface="Calibri" panose="020F0502020204030204" pitchFamily="34" charset="0"/>
              <a:cs typeface="Times New Roman" panose="02020603050405020304" pitchFamily="18" charset="0"/>
            </a:rPr>
            <a:t>Right now, Singapore restricts the purchase of plastic bags to only Thursdays to Sundays but must follow this permanently. Jute bags or paper bags must be promoted instead.</a:t>
          </a:r>
        </a:p>
        <a:p>
          <a:pPr>
            <a:lnSpc>
              <a:spcPct val="100000"/>
            </a:lnSpc>
          </a:pPr>
          <a:endParaRPr lang="en-US" sz="1300"/>
        </a:p>
      </dgm:t>
    </dgm:pt>
    <dgm:pt modelId="{7ACD22FB-B3BA-40F6-8106-CF6CFD561107}" type="parTrans" cxnId="{B90E9044-BB3C-453F-AB5C-7A804E558E2E}">
      <dgm:prSet/>
      <dgm:spPr/>
      <dgm:t>
        <a:bodyPr/>
        <a:lstStyle/>
        <a:p>
          <a:endParaRPr lang="en-US"/>
        </a:p>
      </dgm:t>
    </dgm:pt>
    <dgm:pt modelId="{44F1BF39-9C85-445A-9E65-61384722C402}" type="sibTrans" cxnId="{B90E9044-BB3C-453F-AB5C-7A804E558E2E}">
      <dgm:prSet/>
      <dgm:spPr/>
      <dgm:t>
        <a:bodyPr/>
        <a:lstStyle/>
        <a:p>
          <a:endParaRPr lang="en-US"/>
        </a:p>
      </dgm:t>
    </dgm:pt>
    <dgm:pt modelId="{38448CDB-FA61-43CD-A88D-1CF2409716F5}">
      <dgm:prSet/>
      <dgm:spPr/>
      <dgm:t>
        <a:bodyPr/>
        <a:lstStyle/>
        <a:p>
          <a:pPr>
            <a:lnSpc>
              <a:spcPct val="100000"/>
            </a:lnSpc>
            <a:defRPr b="1"/>
          </a:pPr>
          <a:r>
            <a:rPr lang="en-US" b="1">
              <a:effectLst/>
              <a:latin typeface="Calibri" panose="020F0502020204030204" pitchFamily="34" charset="0"/>
              <a:ea typeface="Calibri" panose="020F0502020204030204" pitchFamily="34" charset="0"/>
              <a:cs typeface="Times New Roman" panose="02020603050405020304" pitchFamily="18" charset="0"/>
            </a:rPr>
            <a:t>E-Waste Management</a:t>
          </a:r>
          <a:endParaRPr lang="en-US"/>
        </a:p>
      </dgm:t>
    </dgm:pt>
    <dgm:pt modelId="{3188D613-4878-4BA7-8F41-0D69D2B53439}" type="parTrans" cxnId="{3DDEE43A-6774-4233-8783-A7A945D55645}">
      <dgm:prSet/>
      <dgm:spPr/>
      <dgm:t>
        <a:bodyPr/>
        <a:lstStyle/>
        <a:p>
          <a:endParaRPr lang="en-US"/>
        </a:p>
      </dgm:t>
    </dgm:pt>
    <dgm:pt modelId="{8DC5EBFF-5E65-4228-AAC8-F8B74CDD587E}" type="sibTrans" cxnId="{3DDEE43A-6774-4233-8783-A7A945D55645}">
      <dgm:prSet/>
      <dgm:spPr/>
      <dgm:t>
        <a:bodyPr/>
        <a:lstStyle/>
        <a:p>
          <a:endParaRPr lang="en-US"/>
        </a:p>
      </dgm:t>
    </dgm:pt>
    <dgm:pt modelId="{85343599-870D-4710-8750-8248BB256E6C}">
      <dgm:prSet custT="1"/>
      <dgm:spPr/>
      <dgm:t>
        <a:bodyPr/>
        <a:lstStyle/>
        <a:p>
          <a:pPr>
            <a:lnSpc>
              <a:spcPct val="100000"/>
            </a:lnSpc>
          </a:pPr>
          <a:r>
            <a:rPr lang="en-US" sz="1300">
              <a:effectLst/>
              <a:latin typeface="Calibri" panose="020F0502020204030204" pitchFamily="34" charset="0"/>
              <a:ea typeface="Calibri" panose="020F0502020204030204" pitchFamily="34" charset="0"/>
              <a:cs typeface="Times New Roman" panose="02020603050405020304" pitchFamily="18" charset="0"/>
            </a:rPr>
            <a:t>I would argue that majority of the public lack’s proper knowledge regarding the dangers behind improper disposal of e-waste. The harmful toxic chemicals that are in them, end up affecting the soil, water, and air. Government can run campaigns to educate the public.</a:t>
          </a:r>
        </a:p>
        <a:p>
          <a:pPr>
            <a:lnSpc>
              <a:spcPct val="100000"/>
            </a:lnSpc>
          </a:pPr>
          <a:endParaRPr lang="en-US" sz="1300"/>
        </a:p>
      </dgm:t>
    </dgm:pt>
    <dgm:pt modelId="{953D135B-1A4C-4734-BC60-50235584900E}" type="parTrans" cxnId="{8392E5A9-05AE-49AF-9A56-4E46D666BF88}">
      <dgm:prSet/>
      <dgm:spPr/>
      <dgm:t>
        <a:bodyPr/>
        <a:lstStyle/>
        <a:p>
          <a:endParaRPr lang="en-US"/>
        </a:p>
      </dgm:t>
    </dgm:pt>
    <dgm:pt modelId="{6B0491A8-24E3-4F29-99B5-76E3C3F3D56F}" type="sibTrans" cxnId="{8392E5A9-05AE-49AF-9A56-4E46D666BF88}">
      <dgm:prSet/>
      <dgm:spPr/>
      <dgm:t>
        <a:bodyPr/>
        <a:lstStyle/>
        <a:p>
          <a:endParaRPr lang="en-US"/>
        </a:p>
      </dgm:t>
    </dgm:pt>
    <dgm:pt modelId="{1BB2DD3F-2BE7-064E-B338-94539C13D6B0}">
      <dgm:prSet custT="1"/>
      <dgm:spPr/>
      <dgm:t>
        <a:bodyPr/>
        <a:lstStyle/>
        <a:p>
          <a:pPr>
            <a:lnSpc>
              <a:spcPct val="100000"/>
            </a:lnSpc>
          </a:pPr>
          <a:r>
            <a:rPr lang="en-US" sz="1300">
              <a:effectLst/>
              <a:latin typeface="Calibri" panose="020F0502020204030204" pitchFamily="34" charset="0"/>
              <a:ea typeface="Calibri" panose="020F0502020204030204" pitchFamily="34" charset="0"/>
              <a:cs typeface="Times New Roman" panose="02020603050405020304" pitchFamily="18" charset="0"/>
            </a:rPr>
            <a:t>Hence, we can incentivize businesses that follow a zero-waste policy. </a:t>
          </a:r>
        </a:p>
        <a:p>
          <a:pPr>
            <a:lnSpc>
              <a:spcPct val="100000"/>
            </a:lnSpc>
          </a:pPr>
          <a:endParaRPr lang="en-US" sz="1300">
            <a:effectLst/>
            <a:latin typeface="Calibri" panose="020F0502020204030204" pitchFamily="34" charset="0"/>
            <a:ea typeface="Calibri" panose="020F0502020204030204" pitchFamily="34" charset="0"/>
            <a:cs typeface="Times New Roman" panose="02020603050405020304" pitchFamily="18" charset="0"/>
          </a:endParaRPr>
        </a:p>
      </dgm:t>
    </dgm:pt>
    <dgm:pt modelId="{BF7B012F-CAF5-2748-A9FC-9C9439CE486F}" type="parTrans" cxnId="{7A480C42-EFE2-0F46-8F7A-6F91352E16B2}">
      <dgm:prSet/>
      <dgm:spPr/>
      <dgm:t>
        <a:bodyPr/>
        <a:lstStyle/>
        <a:p>
          <a:endParaRPr lang="en-US"/>
        </a:p>
      </dgm:t>
    </dgm:pt>
    <dgm:pt modelId="{2056CF72-66F3-A94A-9137-44F29E4A23F7}" type="sibTrans" cxnId="{7A480C42-EFE2-0F46-8F7A-6F91352E16B2}">
      <dgm:prSet/>
      <dgm:spPr/>
      <dgm:t>
        <a:bodyPr/>
        <a:lstStyle/>
        <a:p>
          <a:endParaRPr lang="en-US"/>
        </a:p>
      </dgm:t>
    </dgm:pt>
    <dgm:pt modelId="{74BDD513-2F23-0148-B760-B30950C0F131}">
      <dgm:prSet custT="1"/>
      <dgm:spPr/>
      <dgm:t>
        <a:bodyPr/>
        <a:lstStyle/>
        <a:p>
          <a:pPr>
            <a:lnSpc>
              <a:spcPct val="100000"/>
            </a:lnSpc>
          </a:pPr>
          <a:r>
            <a:rPr lang="en-US" sz="1300">
              <a:effectLst/>
              <a:latin typeface="Calibri" panose="020F0502020204030204" pitchFamily="34" charset="0"/>
              <a:ea typeface="Calibri" panose="020F0502020204030204" pitchFamily="34" charset="0"/>
              <a:cs typeface="Times New Roman" panose="02020603050405020304" pitchFamily="18" charset="0"/>
            </a:rPr>
            <a:t>Government must limit or penalize the use of packaging for online ordering and delivery services.</a:t>
          </a:r>
        </a:p>
      </dgm:t>
    </dgm:pt>
    <dgm:pt modelId="{95CBF861-9453-A64A-A94A-4EB52BA0748F}" type="parTrans" cxnId="{240B31F5-2951-814B-A8F4-4B0BA9ADAEEF}">
      <dgm:prSet/>
      <dgm:spPr/>
      <dgm:t>
        <a:bodyPr/>
        <a:lstStyle/>
        <a:p>
          <a:endParaRPr lang="en-US"/>
        </a:p>
      </dgm:t>
    </dgm:pt>
    <dgm:pt modelId="{82A69FD8-7B86-AA49-8675-D99C9F3AB186}" type="sibTrans" cxnId="{240B31F5-2951-814B-A8F4-4B0BA9ADAEEF}">
      <dgm:prSet/>
      <dgm:spPr/>
      <dgm:t>
        <a:bodyPr/>
        <a:lstStyle/>
        <a:p>
          <a:endParaRPr lang="en-US"/>
        </a:p>
      </dgm:t>
    </dgm:pt>
    <dgm:pt modelId="{42F1F805-B42B-124D-A532-553D378B2BAF}">
      <dgm:prSet custT="1"/>
      <dgm:spPr/>
      <dgm:t>
        <a:bodyPr/>
        <a:lstStyle/>
        <a:p>
          <a:pPr>
            <a:lnSpc>
              <a:spcPct val="100000"/>
            </a:lnSpc>
          </a:pPr>
          <a:r>
            <a:rPr lang="en-US" sz="1300">
              <a:effectLst/>
              <a:latin typeface="Calibri" panose="020F0502020204030204" pitchFamily="34" charset="0"/>
              <a:ea typeface="Calibri" panose="020F0502020204030204" pitchFamily="34" charset="0"/>
              <a:cs typeface="Times New Roman" panose="02020603050405020304" pitchFamily="18" charset="0"/>
            </a:rPr>
            <a:t>Government must make it compulsory for people to bring their own bags for shopping and supermarkets or groceries stores must not be allowed to give or sell bags to the customers.</a:t>
          </a:r>
          <a:endParaRPr lang="en-US" sz="1300"/>
        </a:p>
      </dgm:t>
    </dgm:pt>
    <dgm:pt modelId="{F6437E85-94A9-5945-A6FB-CA9890989DA9}" type="parTrans" cxnId="{3823C7EE-A08E-CA49-9028-438807580E84}">
      <dgm:prSet/>
      <dgm:spPr/>
      <dgm:t>
        <a:bodyPr/>
        <a:lstStyle/>
        <a:p>
          <a:endParaRPr lang="en-US"/>
        </a:p>
      </dgm:t>
    </dgm:pt>
    <dgm:pt modelId="{D056E4BD-C6C1-D04B-9651-58FE64283139}" type="sibTrans" cxnId="{3823C7EE-A08E-CA49-9028-438807580E84}">
      <dgm:prSet/>
      <dgm:spPr/>
      <dgm:t>
        <a:bodyPr/>
        <a:lstStyle/>
        <a:p>
          <a:endParaRPr lang="en-US"/>
        </a:p>
      </dgm:t>
    </dgm:pt>
    <dgm:pt modelId="{22E799B9-61DC-F847-BA69-CDDC4D7F58C4}">
      <dgm:prSet custT="1"/>
      <dgm:spPr/>
      <dgm:t>
        <a:bodyPr/>
        <a:lstStyle/>
        <a:p>
          <a:pPr>
            <a:lnSpc>
              <a:spcPct val="100000"/>
            </a:lnSpc>
          </a:pPr>
          <a:r>
            <a:rPr lang="en-US" sz="1300">
              <a:effectLst/>
              <a:latin typeface="Calibri" panose="020F0502020204030204" pitchFamily="34" charset="0"/>
              <a:ea typeface="Calibri" panose="020F0502020204030204" pitchFamily="34" charset="0"/>
              <a:cs typeface="Times New Roman" panose="02020603050405020304" pitchFamily="18" charset="0"/>
            </a:rPr>
            <a:t>The government must establish e-waste collection points.</a:t>
          </a:r>
        </a:p>
        <a:p>
          <a:pPr>
            <a:lnSpc>
              <a:spcPct val="100000"/>
            </a:lnSpc>
          </a:pPr>
          <a:endParaRPr lang="en-US" sz="1300">
            <a:effectLst/>
            <a:latin typeface="Calibri" panose="020F0502020204030204" pitchFamily="34" charset="0"/>
            <a:ea typeface="Calibri" panose="020F0502020204030204" pitchFamily="34" charset="0"/>
            <a:cs typeface="Times New Roman" panose="02020603050405020304" pitchFamily="18" charset="0"/>
          </a:endParaRPr>
        </a:p>
      </dgm:t>
    </dgm:pt>
    <dgm:pt modelId="{FA978B2A-599A-B44F-804D-917FA0383C20}" type="parTrans" cxnId="{B152713B-1627-0648-B50F-780F485401E6}">
      <dgm:prSet/>
      <dgm:spPr/>
      <dgm:t>
        <a:bodyPr/>
        <a:lstStyle/>
        <a:p>
          <a:endParaRPr lang="en-US"/>
        </a:p>
      </dgm:t>
    </dgm:pt>
    <dgm:pt modelId="{97A0CED0-9346-684D-AEBE-29C1D112532F}" type="sibTrans" cxnId="{B152713B-1627-0648-B50F-780F485401E6}">
      <dgm:prSet/>
      <dgm:spPr/>
      <dgm:t>
        <a:bodyPr/>
        <a:lstStyle/>
        <a:p>
          <a:endParaRPr lang="en-US"/>
        </a:p>
      </dgm:t>
    </dgm:pt>
    <dgm:pt modelId="{2D399370-DD65-E849-BA5F-A1CA44561A46}">
      <dgm:prSet custT="1"/>
      <dgm:spPr/>
      <dgm:t>
        <a:bodyPr/>
        <a:lstStyle/>
        <a:p>
          <a:pPr>
            <a:lnSpc>
              <a:spcPct val="100000"/>
            </a:lnSpc>
          </a:pPr>
          <a:r>
            <a:rPr lang="en-US" sz="1300">
              <a:effectLst/>
              <a:latin typeface="Calibri" panose="020F0502020204030204" pitchFamily="34" charset="0"/>
              <a:ea typeface="Calibri" panose="020F0502020204030204" pitchFamily="34" charset="0"/>
              <a:cs typeface="Times New Roman" panose="02020603050405020304" pitchFamily="18" charset="0"/>
            </a:rPr>
            <a:t>Government can try and encourage electronic manufacturers to take back old devices and reuse them to help reduce the e-waste.</a:t>
          </a:r>
        </a:p>
      </dgm:t>
    </dgm:pt>
    <dgm:pt modelId="{A706B3AE-3406-AB4C-947C-7DA02F075BCD}" type="parTrans" cxnId="{E4E13B53-1B87-6245-9684-2573A7905E7C}">
      <dgm:prSet/>
      <dgm:spPr/>
      <dgm:t>
        <a:bodyPr/>
        <a:lstStyle/>
        <a:p>
          <a:endParaRPr lang="en-US"/>
        </a:p>
      </dgm:t>
    </dgm:pt>
    <dgm:pt modelId="{1D4EE0CD-C865-A24B-B094-A725B45C25FB}" type="sibTrans" cxnId="{E4E13B53-1B87-6245-9684-2573A7905E7C}">
      <dgm:prSet/>
      <dgm:spPr/>
      <dgm:t>
        <a:bodyPr/>
        <a:lstStyle/>
        <a:p>
          <a:endParaRPr lang="en-US"/>
        </a:p>
      </dgm:t>
    </dgm:pt>
    <dgm:pt modelId="{730F13EC-FBEE-41AA-8C92-60BB417363FF}" type="pres">
      <dgm:prSet presAssocID="{029403AA-6DBC-48FE-BE3A-4F793154C913}" presName="root" presStyleCnt="0">
        <dgm:presLayoutVars>
          <dgm:dir/>
          <dgm:resizeHandles val="exact"/>
        </dgm:presLayoutVars>
      </dgm:prSet>
      <dgm:spPr/>
    </dgm:pt>
    <dgm:pt modelId="{A8B5DA93-F2B6-49A2-8BE8-BA4725CA5702}" type="pres">
      <dgm:prSet presAssocID="{CC2598F3-B165-4EAF-8CCB-8071A2CB62AA}" presName="compNode" presStyleCnt="0"/>
      <dgm:spPr/>
    </dgm:pt>
    <dgm:pt modelId="{08F906B3-926B-442A-9A1D-D97CEC8E6085}" type="pres">
      <dgm:prSet presAssocID="{CC2598F3-B165-4EAF-8CCB-8071A2CB62AA}" presName="iconRect" presStyleLbl="node1" presStyleIdx="0" presStyleCnt="4" custLinFactNeighborX="68776" custLinFactNeighborY="-6771"/>
      <dgm:spPr>
        <a:blipFill>
          <a:blip xmlns:r="http://schemas.openxmlformats.org/officeDocument/2006/relationships" r:embed="rId1">
            <a:extLst>
              <a:ext uri="{96DAC541-7B7A-43D3-8B79-37D633B846F1}">
                <asvg:svgBlip xmlns:asvg="http://schemas.microsoft.com/office/drawing/2016/SVG/main" r:embed="rId2"/>
              </a:ext>
            </a:extLst>
          </a:blip>
          <a:srcRect/>
          <a:stretch>
            <a:fillRect t="-9000" b="-9000"/>
          </a:stretch>
        </a:blipFill>
        <a:ln>
          <a:noFill/>
        </a:ln>
      </dgm:spPr>
      <dgm:extLst>
        <a:ext uri="{E40237B7-FDA0-4F09-8148-C483321AD2D9}">
          <dgm14:cNvPr xmlns:dgm14="http://schemas.microsoft.com/office/drawing/2010/diagram" id="0" name="" descr="Scientist male with solid fill"/>
        </a:ext>
      </dgm:extLst>
    </dgm:pt>
    <dgm:pt modelId="{189E2C7D-AD9A-4ADD-8382-DFD86785364B}" type="pres">
      <dgm:prSet presAssocID="{CC2598F3-B165-4EAF-8CCB-8071A2CB62AA}" presName="iconSpace" presStyleCnt="0"/>
      <dgm:spPr/>
    </dgm:pt>
    <dgm:pt modelId="{9B57524B-F59D-4F6B-A4DB-72F247619472}" type="pres">
      <dgm:prSet presAssocID="{CC2598F3-B165-4EAF-8CCB-8071A2CB62AA}" presName="parTx" presStyleLbl="revTx" presStyleIdx="0" presStyleCnt="8">
        <dgm:presLayoutVars>
          <dgm:chMax val="0"/>
          <dgm:chPref val="0"/>
        </dgm:presLayoutVars>
      </dgm:prSet>
      <dgm:spPr/>
    </dgm:pt>
    <dgm:pt modelId="{F8A4FD2B-E0C4-4E85-85C0-08316ABD28E9}" type="pres">
      <dgm:prSet presAssocID="{CC2598F3-B165-4EAF-8CCB-8071A2CB62AA}" presName="txSpace" presStyleCnt="0"/>
      <dgm:spPr/>
    </dgm:pt>
    <dgm:pt modelId="{B6BE68AD-2EC0-4F98-925C-41594C10ADE5}" type="pres">
      <dgm:prSet presAssocID="{CC2598F3-B165-4EAF-8CCB-8071A2CB62AA}" presName="desTx" presStyleLbl="revTx" presStyleIdx="1" presStyleCnt="8">
        <dgm:presLayoutVars/>
      </dgm:prSet>
      <dgm:spPr/>
    </dgm:pt>
    <dgm:pt modelId="{946A2508-0C27-43E4-8A53-13B693EA50CE}" type="pres">
      <dgm:prSet presAssocID="{9495562F-37CA-463D-B51E-866CF83061F0}" presName="sibTrans" presStyleCnt="0"/>
      <dgm:spPr/>
    </dgm:pt>
    <dgm:pt modelId="{A347E939-7C53-4B56-AAD4-4B9F400B527A}" type="pres">
      <dgm:prSet presAssocID="{220E3655-1120-4567-98F8-5279899250E6}" presName="compNode" presStyleCnt="0"/>
      <dgm:spPr/>
    </dgm:pt>
    <dgm:pt modelId="{A06CE485-66CF-46C2-894E-37FC33483D6B}" type="pres">
      <dgm:prSet presAssocID="{220E3655-1120-4567-98F8-5279899250E6}" presName="iconRect" presStyleLbl="node1" presStyleIdx="1" presStyleCnt="4" custLinFactNeighborX="95882" custLinFactNeighborY="1112"/>
      <dgm:spPr>
        <a:blipFill>
          <a:blip xmlns:r="http://schemas.openxmlformats.org/officeDocument/2006/relationships" r:embed="rId3">
            <a:extLst>
              <a:ext uri="{96DAC541-7B7A-43D3-8B79-37D633B846F1}">
                <asvg:svgBlip xmlns:asvg="http://schemas.microsoft.com/office/drawing/2016/SVG/main" r:embed="rId4"/>
              </a:ext>
            </a:extLst>
          </a:blip>
          <a:srcRect/>
          <a:stretch>
            <a:fillRect t="-9000" b="-9000"/>
          </a:stretch>
        </a:blipFill>
        <a:ln>
          <a:noFill/>
        </a:ln>
      </dgm:spPr>
      <dgm:extLst>
        <a:ext uri="{E40237B7-FDA0-4F09-8148-C483321AD2D9}">
          <dgm14:cNvPr xmlns:dgm14="http://schemas.microsoft.com/office/drawing/2010/diagram" id="0" name="" descr="Garbage with solid fill"/>
        </a:ext>
      </dgm:extLst>
    </dgm:pt>
    <dgm:pt modelId="{A3665105-6DF3-4AC6-9379-C2F74BF3CA48}" type="pres">
      <dgm:prSet presAssocID="{220E3655-1120-4567-98F8-5279899250E6}" presName="iconSpace" presStyleCnt="0"/>
      <dgm:spPr/>
    </dgm:pt>
    <dgm:pt modelId="{97D92B4E-1BC1-448D-A53F-CDDE1B7D00A9}" type="pres">
      <dgm:prSet presAssocID="{220E3655-1120-4567-98F8-5279899250E6}" presName="parTx" presStyleLbl="revTx" presStyleIdx="2" presStyleCnt="8">
        <dgm:presLayoutVars>
          <dgm:chMax val="0"/>
          <dgm:chPref val="0"/>
        </dgm:presLayoutVars>
      </dgm:prSet>
      <dgm:spPr/>
    </dgm:pt>
    <dgm:pt modelId="{5DE33EB8-C06E-4917-AA71-F04A8A7913AF}" type="pres">
      <dgm:prSet presAssocID="{220E3655-1120-4567-98F8-5279899250E6}" presName="txSpace" presStyleCnt="0"/>
      <dgm:spPr/>
    </dgm:pt>
    <dgm:pt modelId="{AE5B815A-0F1F-4527-BFAE-A810850136DE}" type="pres">
      <dgm:prSet presAssocID="{220E3655-1120-4567-98F8-5279899250E6}" presName="desTx" presStyleLbl="revTx" presStyleIdx="3" presStyleCnt="8">
        <dgm:presLayoutVars/>
      </dgm:prSet>
      <dgm:spPr/>
    </dgm:pt>
    <dgm:pt modelId="{258524E7-56BD-403F-82DD-905D6012016A}" type="pres">
      <dgm:prSet presAssocID="{52190702-FA6C-43C6-9D7B-4A0846911386}" presName="sibTrans" presStyleCnt="0"/>
      <dgm:spPr/>
    </dgm:pt>
    <dgm:pt modelId="{2D9BD1DA-7F42-4404-8FF0-A07C3AA9D3F4}" type="pres">
      <dgm:prSet presAssocID="{4E80567D-767B-44AA-80DE-B91AD43511E4}" presName="compNode" presStyleCnt="0"/>
      <dgm:spPr/>
    </dgm:pt>
    <dgm:pt modelId="{324E19FC-E90C-4759-AB9D-C71B71D27DB9}" type="pres">
      <dgm:prSet presAssocID="{4E80567D-767B-44AA-80DE-B91AD43511E4}" presName="iconRect" presStyleLbl="node1" presStyleIdx="2" presStyleCnt="4" custLinFactNeighborX="90434" custLinFactNeighborY="222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hopping bag"/>
        </a:ext>
      </dgm:extLst>
    </dgm:pt>
    <dgm:pt modelId="{6F316928-4508-4000-91A3-D3131A61D038}" type="pres">
      <dgm:prSet presAssocID="{4E80567D-767B-44AA-80DE-B91AD43511E4}" presName="iconSpace" presStyleCnt="0"/>
      <dgm:spPr/>
    </dgm:pt>
    <dgm:pt modelId="{50C0111B-F6A5-478A-A836-A5E0F3718747}" type="pres">
      <dgm:prSet presAssocID="{4E80567D-767B-44AA-80DE-B91AD43511E4}" presName="parTx" presStyleLbl="revTx" presStyleIdx="4" presStyleCnt="8">
        <dgm:presLayoutVars>
          <dgm:chMax val="0"/>
          <dgm:chPref val="0"/>
        </dgm:presLayoutVars>
      </dgm:prSet>
      <dgm:spPr/>
    </dgm:pt>
    <dgm:pt modelId="{8C620B04-C733-431E-A04B-14BE334285F4}" type="pres">
      <dgm:prSet presAssocID="{4E80567D-767B-44AA-80DE-B91AD43511E4}" presName="txSpace" presStyleCnt="0"/>
      <dgm:spPr/>
    </dgm:pt>
    <dgm:pt modelId="{FCF4893D-ECA1-49B2-86BA-14DDE9949FBA}" type="pres">
      <dgm:prSet presAssocID="{4E80567D-767B-44AA-80DE-B91AD43511E4}" presName="desTx" presStyleLbl="revTx" presStyleIdx="5" presStyleCnt="8">
        <dgm:presLayoutVars/>
      </dgm:prSet>
      <dgm:spPr/>
    </dgm:pt>
    <dgm:pt modelId="{ACC63CD1-0729-49D0-8C24-DF2B7C3C90F4}" type="pres">
      <dgm:prSet presAssocID="{42E4FAEA-3FB7-4CF8-88C3-22941D4059C7}" presName="sibTrans" presStyleCnt="0"/>
      <dgm:spPr/>
    </dgm:pt>
    <dgm:pt modelId="{CC6C85CF-9779-4D6A-BB20-1EE43718857A}" type="pres">
      <dgm:prSet presAssocID="{38448CDB-FA61-43CD-A88D-1CF2409716F5}" presName="compNode" presStyleCnt="0"/>
      <dgm:spPr/>
    </dgm:pt>
    <dgm:pt modelId="{623B56E2-CD3E-4FAD-9CFE-6ECF482B6237}" type="pres">
      <dgm:prSet presAssocID="{38448CDB-FA61-43CD-A88D-1CF2409716F5}" presName="iconRect" presStyleLbl="node1" presStyleIdx="3" presStyleCnt="4" custLinFactNeighborX="94792" custLinFactNeighborY="1112"/>
      <dgm:spPr>
        <a:blipFill>
          <a:blip xmlns:r="http://schemas.openxmlformats.org/officeDocument/2006/relationships" r:embed="rId7">
            <a:extLst>
              <a:ext uri="{96DAC541-7B7A-43D3-8B79-37D633B846F1}">
                <asvg:svgBlip xmlns:asvg="http://schemas.microsoft.com/office/drawing/2016/SVG/main" r:embed="rId8"/>
              </a:ext>
            </a:extLst>
          </a:blip>
          <a:srcRect/>
          <a:stretch>
            <a:fillRect t="-9000" b="-9000"/>
          </a:stretch>
        </a:blipFill>
        <a:ln>
          <a:noFill/>
        </a:ln>
      </dgm:spPr>
      <dgm:extLst>
        <a:ext uri="{E40237B7-FDA0-4F09-8148-C483321AD2D9}">
          <dgm14:cNvPr xmlns:dgm14="http://schemas.microsoft.com/office/drawing/2010/diagram" id="0" name="" descr="No Phones with solid fill"/>
        </a:ext>
      </dgm:extLst>
    </dgm:pt>
    <dgm:pt modelId="{AF104DE7-C953-4469-B208-BF3777C9914F}" type="pres">
      <dgm:prSet presAssocID="{38448CDB-FA61-43CD-A88D-1CF2409716F5}" presName="iconSpace" presStyleCnt="0"/>
      <dgm:spPr/>
    </dgm:pt>
    <dgm:pt modelId="{E5CB9617-B0C2-44A9-B026-ECB4BF2BFCAD}" type="pres">
      <dgm:prSet presAssocID="{38448CDB-FA61-43CD-A88D-1CF2409716F5}" presName="parTx" presStyleLbl="revTx" presStyleIdx="6" presStyleCnt="8">
        <dgm:presLayoutVars>
          <dgm:chMax val="0"/>
          <dgm:chPref val="0"/>
        </dgm:presLayoutVars>
      </dgm:prSet>
      <dgm:spPr/>
    </dgm:pt>
    <dgm:pt modelId="{39274277-CA97-4737-86D3-B38426A283A1}" type="pres">
      <dgm:prSet presAssocID="{38448CDB-FA61-43CD-A88D-1CF2409716F5}" presName="txSpace" presStyleCnt="0"/>
      <dgm:spPr/>
    </dgm:pt>
    <dgm:pt modelId="{5A5A2B0F-8023-439F-AE00-B290B194FBBF}" type="pres">
      <dgm:prSet presAssocID="{38448CDB-FA61-43CD-A88D-1CF2409716F5}" presName="desTx" presStyleLbl="revTx" presStyleIdx="7" presStyleCnt="8">
        <dgm:presLayoutVars/>
      </dgm:prSet>
      <dgm:spPr/>
    </dgm:pt>
  </dgm:ptLst>
  <dgm:cxnLst>
    <dgm:cxn modelId="{F3FD9414-2AD9-7649-A616-6F8F3C47297B}" type="presOf" srcId="{74BDD513-2F23-0148-B760-B30950C0F131}" destId="{AE5B815A-0F1F-4527-BFAE-A810850136DE}" srcOrd="0" destOrd="2" presId="urn:microsoft.com/office/officeart/2018/2/layout/IconLabelDescriptionList"/>
    <dgm:cxn modelId="{8C1DBA19-3400-D041-8AFB-1A78D3DF6782}" type="presOf" srcId="{1BB2DD3F-2BE7-064E-B338-94539C13D6B0}" destId="{AE5B815A-0F1F-4527-BFAE-A810850136DE}" srcOrd="0" destOrd="1" presId="urn:microsoft.com/office/officeart/2018/2/layout/IconLabelDescriptionList"/>
    <dgm:cxn modelId="{2A987E27-CE94-014C-80C8-BF260BD47600}" type="presOf" srcId="{2D399370-DD65-E849-BA5F-A1CA44561A46}" destId="{5A5A2B0F-8023-439F-AE00-B290B194FBBF}" srcOrd="0" destOrd="2" presId="urn:microsoft.com/office/officeart/2018/2/layout/IconLabelDescriptionList"/>
    <dgm:cxn modelId="{F7B25533-8FBB-9242-9CE4-9E82E2F88DD2}" type="presOf" srcId="{6868BE28-7401-41BF-9FAA-018D237916E5}" destId="{FCF4893D-ECA1-49B2-86BA-14DDE9949FBA}" srcOrd="0" destOrd="0" presId="urn:microsoft.com/office/officeart/2018/2/layout/IconLabelDescriptionList"/>
    <dgm:cxn modelId="{512CD433-D925-5341-A372-E0FE5CBCFDCC}" type="presOf" srcId="{029403AA-6DBC-48FE-BE3A-4F793154C913}" destId="{730F13EC-FBEE-41AA-8C92-60BB417363FF}" srcOrd="0" destOrd="0" presId="urn:microsoft.com/office/officeart/2018/2/layout/IconLabelDescriptionList"/>
    <dgm:cxn modelId="{3DDEE43A-6774-4233-8783-A7A945D55645}" srcId="{029403AA-6DBC-48FE-BE3A-4F793154C913}" destId="{38448CDB-FA61-43CD-A88D-1CF2409716F5}" srcOrd="3" destOrd="0" parTransId="{3188D613-4878-4BA7-8F41-0D69D2B53439}" sibTransId="{8DC5EBFF-5E65-4228-AAC8-F8B74CDD587E}"/>
    <dgm:cxn modelId="{B152713B-1627-0648-B50F-780F485401E6}" srcId="{38448CDB-FA61-43CD-A88D-1CF2409716F5}" destId="{22E799B9-61DC-F847-BA69-CDDC4D7F58C4}" srcOrd="1" destOrd="0" parTransId="{FA978B2A-599A-B44F-804D-917FA0383C20}" sibTransId="{97A0CED0-9346-684D-AEBE-29C1D112532F}"/>
    <dgm:cxn modelId="{7A480C42-EFE2-0F46-8F7A-6F91352E16B2}" srcId="{220E3655-1120-4567-98F8-5279899250E6}" destId="{1BB2DD3F-2BE7-064E-B338-94539C13D6B0}" srcOrd="1" destOrd="0" parTransId="{BF7B012F-CAF5-2748-A9FC-9C9439CE486F}" sibTransId="{2056CF72-66F3-A94A-9137-44F29E4A23F7}"/>
    <dgm:cxn modelId="{B90E9044-BB3C-453F-AB5C-7A804E558E2E}" srcId="{4E80567D-767B-44AA-80DE-B91AD43511E4}" destId="{6868BE28-7401-41BF-9FAA-018D237916E5}" srcOrd="0" destOrd="0" parTransId="{7ACD22FB-B3BA-40F6-8106-CF6CFD561107}" sibTransId="{44F1BF39-9C85-445A-9E65-61384722C402}"/>
    <dgm:cxn modelId="{E4E13B53-1B87-6245-9684-2573A7905E7C}" srcId="{38448CDB-FA61-43CD-A88D-1CF2409716F5}" destId="{2D399370-DD65-E849-BA5F-A1CA44561A46}" srcOrd="2" destOrd="0" parTransId="{A706B3AE-3406-AB4C-947C-7DA02F075BCD}" sibTransId="{1D4EE0CD-C865-A24B-B094-A725B45C25FB}"/>
    <dgm:cxn modelId="{6B934162-C141-5440-8A69-02445E48B4EB}" type="presOf" srcId="{38448CDB-FA61-43CD-A88D-1CF2409716F5}" destId="{E5CB9617-B0C2-44A9-B026-ECB4BF2BFCAD}" srcOrd="0" destOrd="0" presId="urn:microsoft.com/office/officeart/2018/2/layout/IconLabelDescriptionList"/>
    <dgm:cxn modelId="{8B300571-75CE-EC40-92B1-B1E5ACAD5B4D}" type="presOf" srcId="{22E799B9-61DC-F847-BA69-CDDC4D7F58C4}" destId="{5A5A2B0F-8023-439F-AE00-B290B194FBBF}" srcOrd="0" destOrd="1" presId="urn:microsoft.com/office/officeart/2018/2/layout/IconLabelDescriptionList"/>
    <dgm:cxn modelId="{22E11E72-339A-4006-BF51-D4D38147CF6D}" srcId="{220E3655-1120-4567-98F8-5279899250E6}" destId="{F7D6A83F-AB4C-4475-9776-B89D8EBAEC1A}" srcOrd="0" destOrd="0" parTransId="{7F46A4A3-DA1A-4D04-AFCC-7516FC9094D4}" sibTransId="{C94EB6AB-9CB3-46EC-9D41-F16A4E7DA708}"/>
    <dgm:cxn modelId="{9924D974-BB94-9740-8A50-937799DA121D}" type="presOf" srcId="{F7D6A83F-AB4C-4475-9776-B89D8EBAEC1A}" destId="{AE5B815A-0F1F-4527-BFAE-A810850136DE}" srcOrd="0" destOrd="0" presId="urn:microsoft.com/office/officeart/2018/2/layout/IconLabelDescriptionList"/>
    <dgm:cxn modelId="{5E939F8B-090F-D941-994E-D15A44B50871}" type="presOf" srcId="{85343599-870D-4710-8750-8248BB256E6C}" destId="{5A5A2B0F-8023-439F-AE00-B290B194FBBF}" srcOrd="0" destOrd="0" presId="urn:microsoft.com/office/officeart/2018/2/layout/IconLabelDescriptionList"/>
    <dgm:cxn modelId="{C4EE7695-1B7D-A348-8A48-6ACA8279DB7B}" type="presOf" srcId="{4E80567D-767B-44AA-80DE-B91AD43511E4}" destId="{50C0111B-F6A5-478A-A836-A5E0F3718747}" srcOrd="0" destOrd="0" presId="urn:microsoft.com/office/officeart/2018/2/layout/IconLabelDescriptionList"/>
    <dgm:cxn modelId="{9B6C149C-ACA6-BA46-A141-A84C3D65DEBB}" type="presOf" srcId="{CC2598F3-B165-4EAF-8CCB-8071A2CB62AA}" destId="{9B57524B-F59D-4F6B-A4DB-72F247619472}" srcOrd="0" destOrd="0" presId="urn:microsoft.com/office/officeart/2018/2/layout/IconLabelDescriptionList"/>
    <dgm:cxn modelId="{C15C619E-98B6-4A96-9438-5FD64100AE54}" srcId="{029403AA-6DBC-48FE-BE3A-4F793154C913}" destId="{220E3655-1120-4567-98F8-5279899250E6}" srcOrd="1" destOrd="0" parTransId="{BCF86D71-4418-469C-85C8-65CC19A83433}" sibTransId="{52190702-FA6C-43C6-9D7B-4A0846911386}"/>
    <dgm:cxn modelId="{3D56E8A5-BBBF-40E7-A93F-B52DB49F4B8C}" srcId="{CC2598F3-B165-4EAF-8CCB-8071A2CB62AA}" destId="{B1FAD846-3038-4DD0-81B1-7D46B8EEF28C}" srcOrd="0" destOrd="0" parTransId="{81D7DBD4-C7C6-47C0-A0F2-A465F3491D45}" sibTransId="{7D86AAD0-4054-4FCC-B66E-9618092C0CCD}"/>
    <dgm:cxn modelId="{8392E5A9-05AE-49AF-9A56-4E46D666BF88}" srcId="{38448CDB-FA61-43CD-A88D-1CF2409716F5}" destId="{85343599-870D-4710-8750-8248BB256E6C}" srcOrd="0" destOrd="0" parTransId="{953D135B-1A4C-4734-BC60-50235584900E}" sibTransId="{6B0491A8-24E3-4F29-99B5-76E3C3F3D56F}"/>
    <dgm:cxn modelId="{73D0AAC0-AA09-DE40-B9D2-A9A33088D2BC}" type="presOf" srcId="{B1FAD846-3038-4DD0-81B1-7D46B8EEF28C}" destId="{B6BE68AD-2EC0-4F98-925C-41594C10ADE5}" srcOrd="0" destOrd="0" presId="urn:microsoft.com/office/officeart/2018/2/layout/IconLabelDescriptionList"/>
    <dgm:cxn modelId="{AA9F19CA-8AE8-334D-BC91-4DB7FF698DD8}" type="presOf" srcId="{220E3655-1120-4567-98F8-5279899250E6}" destId="{97D92B4E-1BC1-448D-A53F-CDDE1B7D00A9}" srcOrd="0" destOrd="0" presId="urn:microsoft.com/office/officeart/2018/2/layout/IconLabelDescriptionList"/>
    <dgm:cxn modelId="{5BDA91D3-B115-415B-B696-DBACDE1FC6D4}" srcId="{029403AA-6DBC-48FE-BE3A-4F793154C913}" destId="{4E80567D-767B-44AA-80DE-B91AD43511E4}" srcOrd="2" destOrd="0" parTransId="{3A2F8AAF-8439-4546-A36F-1B6D6D332717}" sibTransId="{42E4FAEA-3FB7-4CF8-88C3-22941D4059C7}"/>
    <dgm:cxn modelId="{86BF79E3-C824-422F-9E25-7FF58020696C}" srcId="{029403AA-6DBC-48FE-BE3A-4F793154C913}" destId="{CC2598F3-B165-4EAF-8CCB-8071A2CB62AA}" srcOrd="0" destOrd="0" parTransId="{347A4D53-BAA1-4D30-B094-E2C6770A6DB2}" sibTransId="{9495562F-37CA-463D-B51E-866CF83061F0}"/>
    <dgm:cxn modelId="{3823C7EE-A08E-CA49-9028-438807580E84}" srcId="{4E80567D-767B-44AA-80DE-B91AD43511E4}" destId="{42F1F805-B42B-124D-A532-553D378B2BAF}" srcOrd="1" destOrd="0" parTransId="{F6437E85-94A9-5945-A6FB-CA9890989DA9}" sibTransId="{D056E4BD-C6C1-D04B-9651-58FE64283139}"/>
    <dgm:cxn modelId="{C14DF0F0-2F7C-0743-B611-3B2691925486}" type="presOf" srcId="{42F1F805-B42B-124D-A532-553D378B2BAF}" destId="{FCF4893D-ECA1-49B2-86BA-14DDE9949FBA}" srcOrd="0" destOrd="1" presId="urn:microsoft.com/office/officeart/2018/2/layout/IconLabelDescriptionList"/>
    <dgm:cxn modelId="{240B31F5-2951-814B-A8F4-4B0BA9ADAEEF}" srcId="{220E3655-1120-4567-98F8-5279899250E6}" destId="{74BDD513-2F23-0148-B760-B30950C0F131}" srcOrd="2" destOrd="0" parTransId="{95CBF861-9453-A64A-A94A-4EB52BA0748F}" sibTransId="{82A69FD8-7B86-AA49-8675-D99C9F3AB186}"/>
    <dgm:cxn modelId="{D969B1EC-AF0D-C84C-A666-7A4EB60F3CB9}" type="presParOf" srcId="{730F13EC-FBEE-41AA-8C92-60BB417363FF}" destId="{A8B5DA93-F2B6-49A2-8BE8-BA4725CA5702}" srcOrd="0" destOrd="0" presId="urn:microsoft.com/office/officeart/2018/2/layout/IconLabelDescriptionList"/>
    <dgm:cxn modelId="{1D2E05E7-7A16-884F-9D0D-DCB5F74C6572}" type="presParOf" srcId="{A8B5DA93-F2B6-49A2-8BE8-BA4725CA5702}" destId="{08F906B3-926B-442A-9A1D-D97CEC8E6085}" srcOrd="0" destOrd="0" presId="urn:microsoft.com/office/officeart/2018/2/layout/IconLabelDescriptionList"/>
    <dgm:cxn modelId="{94F6938C-98CF-1D46-AD07-D5789EFC82D7}" type="presParOf" srcId="{A8B5DA93-F2B6-49A2-8BE8-BA4725CA5702}" destId="{189E2C7D-AD9A-4ADD-8382-DFD86785364B}" srcOrd="1" destOrd="0" presId="urn:microsoft.com/office/officeart/2018/2/layout/IconLabelDescriptionList"/>
    <dgm:cxn modelId="{8EEA3B52-6169-4A40-AC27-B19A0BFEC97A}" type="presParOf" srcId="{A8B5DA93-F2B6-49A2-8BE8-BA4725CA5702}" destId="{9B57524B-F59D-4F6B-A4DB-72F247619472}" srcOrd="2" destOrd="0" presId="urn:microsoft.com/office/officeart/2018/2/layout/IconLabelDescriptionList"/>
    <dgm:cxn modelId="{D3368FB9-9DD7-F749-9816-68553529D198}" type="presParOf" srcId="{A8B5DA93-F2B6-49A2-8BE8-BA4725CA5702}" destId="{F8A4FD2B-E0C4-4E85-85C0-08316ABD28E9}" srcOrd="3" destOrd="0" presId="urn:microsoft.com/office/officeart/2018/2/layout/IconLabelDescriptionList"/>
    <dgm:cxn modelId="{7A576463-877F-054A-904B-5DDD0B9EFFEF}" type="presParOf" srcId="{A8B5DA93-F2B6-49A2-8BE8-BA4725CA5702}" destId="{B6BE68AD-2EC0-4F98-925C-41594C10ADE5}" srcOrd="4" destOrd="0" presId="urn:microsoft.com/office/officeart/2018/2/layout/IconLabelDescriptionList"/>
    <dgm:cxn modelId="{98EFFBCE-C7EE-CB4D-A103-D6838D68F060}" type="presParOf" srcId="{730F13EC-FBEE-41AA-8C92-60BB417363FF}" destId="{946A2508-0C27-43E4-8A53-13B693EA50CE}" srcOrd="1" destOrd="0" presId="urn:microsoft.com/office/officeart/2018/2/layout/IconLabelDescriptionList"/>
    <dgm:cxn modelId="{69F1CB3C-E350-594F-8977-F835AC554B3F}" type="presParOf" srcId="{730F13EC-FBEE-41AA-8C92-60BB417363FF}" destId="{A347E939-7C53-4B56-AAD4-4B9F400B527A}" srcOrd="2" destOrd="0" presId="urn:microsoft.com/office/officeart/2018/2/layout/IconLabelDescriptionList"/>
    <dgm:cxn modelId="{5D8C1E7C-2AC0-8F4D-81B0-97983150FA68}" type="presParOf" srcId="{A347E939-7C53-4B56-AAD4-4B9F400B527A}" destId="{A06CE485-66CF-46C2-894E-37FC33483D6B}" srcOrd="0" destOrd="0" presId="urn:microsoft.com/office/officeart/2018/2/layout/IconLabelDescriptionList"/>
    <dgm:cxn modelId="{E03ACC72-2F11-9042-954E-B091807D90D9}" type="presParOf" srcId="{A347E939-7C53-4B56-AAD4-4B9F400B527A}" destId="{A3665105-6DF3-4AC6-9379-C2F74BF3CA48}" srcOrd="1" destOrd="0" presId="urn:microsoft.com/office/officeart/2018/2/layout/IconLabelDescriptionList"/>
    <dgm:cxn modelId="{7A4B634B-A323-8046-978F-649AA70647BA}" type="presParOf" srcId="{A347E939-7C53-4B56-AAD4-4B9F400B527A}" destId="{97D92B4E-1BC1-448D-A53F-CDDE1B7D00A9}" srcOrd="2" destOrd="0" presId="urn:microsoft.com/office/officeart/2018/2/layout/IconLabelDescriptionList"/>
    <dgm:cxn modelId="{695A8359-DD5A-5B41-8E2D-C7EEA24B73CD}" type="presParOf" srcId="{A347E939-7C53-4B56-AAD4-4B9F400B527A}" destId="{5DE33EB8-C06E-4917-AA71-F04A8A7913AF}" srcOrd="3" destOrd="0" presId="urn:microsoft.com/office/officeart/2018/2/layout/IconLabelDescriptionList"/>
    <dgm:cxn modelId="{92B560C1-27F5-014E-8E48-4141D6F64D43}" type="presParOf" srcId="{A347E939-7C53-4B56-AAD4-4B9F400B527A}" destId="{AE5B815A-0F1F-4527-BFAE-A810850136DE}" srcOrd="4" destOrd="0" presId="urn:microsoft.com/office/officeart/2018/2/layout/IconLabelDescriptionList"/>
    <dgm:cxn modelId="{4416C683-B788-4547-90A7-2D9D3017EB03}" type="presParOf" srcId="{730F13EC-FBEE-41AA-8C92-60BB417363FF}" destId="{258524E7-56BD-403F-82DD-905D6012016A}" srcOrd="3" destOrd="0" presId="urn:microsoft.com/office/officeart/2018/2/layout/IconLabelDescriptionList"/>
    <dgm:cxn modelId="{80FE06E9-D266-6148-A100-ECDB0FA7DC48}" type="presParOf" srcId="{730F13EC-FBEE-41AA-8C92-60BB417363FF}" destId="{2D9BD1DA-7F42-4404-8FF0-A07C3AA9D3F4}" srcOrd="4" destOrd="0" presId="urn:microsoft.com/office/officeart/2018/2/layout/IconLabelDescriptionList"/>
    <dgm:cxn modelId="{52BF07B8-C7D9-CA4B-B7E1-3D477FE6A623}" type="presParOf" srcId="{2D9BD1DA-7F42-4404-8FF0-A07C3AA9D3F4}" destId="{324E19FC-E90C-4759-AB9D-C71B71D27DB9}" srcOrd="0" destOrd="0" presId="urn:microsoft.com/office/officeart/2018/2/layout/IconLabelDescriptionList"/>
    <dgm:cxn modelId="{86B80D44-034D-9F4A-9AFF-7406D08B2BF4}" type="presParOf" srcId="{2D9BD1DA-7F42-4404-8FF0-A07C3AA9D3F4}" destId="{6F316928-4508-4000-91A3-D3131A61D038}" srcOrd="1" destOrd="0" presId="urn:microsoft.com/office/officeart/2018/2/layout/IconLabelDescriptionList"/>
    <dgm:cxn modelId="{D2DC716B-275C-1C4E-92D3-F6CAD7C9CD30}" type="presParOf" srcId="{2D9BD1DA-7F42-4404-8FF0-A07C3AA9D3F4}" destId="{50C0111B-F6A5-478A-A836-A5E0F3718747}" srcOrd="2" destOrd="0" presId="urn:microsoft.com/office/officeart/2018/2/layout/IconLabelDescriptionList"/>
    <dgm:cxn modelId="{F3633BF3-DC51-9C45-B92A-030776ED8F2C}" type="presParOf" srcId="{2D9BD1DA-7F42-4404-8FF0-A07C3AA9D3F4}" destId="{8C620B04-C733-431E-A04B-14BE334285F4}" srcOrd="3" destOrd="0" presId="urn:microsoft.com/office/officeart/2018/2/layout/IconLabelDescriptionList"/>
    <dgm:cxn modelId="{DDC0F29C-B16A-DF42-B01E-5EAA3BB05804}" type="presParOf" srcId="{2D9BD1DA-7F42-4404-8FF0-A07C3AA9D3F4}" destId="{FCF4893D-ECA1-49B2-86BA-14DDE9949FBA}" srcOrd="4" destOrd="0" presId="urn:microsoft.com/office/officeart/2018/2/layout/IconLabelDescriptionList"/>
    <dgm:cxn modelId="{DD747BD4-C5B2-5644-AE03-845255E842FD}" type="presParOf" srcId="{730F13EC-FBEE-41AA-8C92-60BB417363FF}" destId="{ACC63CD1-0729-49D0-8C24-DF2B7C3C90F4}" srcOrd="5" destOrd="0" presId="urn:microsoft.com/office/officeart/2018/2/layout/IconLabelDescriptionList"/>
    <dgm:cxn modelId="{7C3C95A9-A4BC-534D-A529-29EA61E1F779}" type="presParOf" srcId="{730F13EC-FBEE-41AA-8C92-60BB417363FF}" destId="{CC6C85CF-9779-4D6A-BB20-1EE43718857A}" srcOrd="6" destOrd="0" presId="urn:microsoft.com/office/officeart/2018/2/layout/IconLabelDescriptionList"/>
    <dgm:cxn modelId="{75A16726-FE28-F049-9A34-26294F8F5D87}" type="presParOf" srcId="{CC6C85CF-9779-4D6A-BB20-1EE43718857A}" destId="{623B56E2-CD3E-4FAD-9CFE-6ECF482B6237}" srcOrd="0" destOrd="0" presId="urn:microsoft.com/office/officeart/2018/2/layout/IconLabelDescriptionList"/>
    <dgm:cxn modelId="{41A40A80-CC28-2643-8257-8F4AC9083A8E}" type="presParOf" srcId="{CC6C85CF-9779-4D6A-BB20-1EE43718857A}" destId="{AF104DE7-C953-4469-B208-BF3777C9914F}" srcOrd="1" destOrd="0" presId="urn:microsoft.com/office/officeart/2018/2/layout/IconLabelDescriptionList"/>
    <dgm:cxn modelId="{654C9471-7B65-B94E-BAF2-257FD93F6579}" type="presParOf" srcId="{CC6C85CF-9779-4D6A-BB20-1EE43718857A}" destId="{E5CB9617-B0C2-44A9-B026-ECB4BF2BFCAD}" srcOrd="2" destOrd="0" presId="urn:microsoft.com/office/officeart/2018/2/layout/IconLabelDescriptionList"/>
    <dgm:cxn modelId="{D6005075-E286-124A-A1CE-9201FEDD9D08}" type="presParOf" srcId="{CC6C85CF-9779-4D6A-BB20-1EE43718857A}" destId="{39274277-CA97-4737-86D3-B38426A283A1}" srcOrd="3" destOrd="0" presId="urn:microsoft.com/office/officeart/2018/2/layout/IconLabelDescriptionList"/>
    <dgm:cxn modelId="{7E3C2A84-5BBB-0143-9CBD-E4F4DB83EFB8}" type="presParOf" srcId="{CC6C85CF-9779-4D6A-BB20-1EE43718857A}" destId="{5A5A2B0F-8023-439F-AE00-B290B194FBBF}" srcOrd="4" destOrd="0" presId="urn:microsoft.com/office/officeart/2018/2/layout/IconLabelDescriptionList"/>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3080A90-0FA6-4FF0-B158-9FB7066B1D8D}"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C08BA24E-3EC7-4128-999B-ACF72C169634}">
      <dgm:prSet custT="1"/>
      <dgm:spPr/>
      <dgm:t>
        <a:bodyPr/>
        <a:lstStyle/>
        <a:p>
          <a:pPr algn="ctr"/>
          <a:r>
            <a:rPr lang="en-US" sz="1400" b="1" u="sng" dirty="0"/>
            <a:t>Importance: </a:t>
          </a:r>
        </a:p>
        <a:p>
          <a:pPr algn="l"/>
          <a:r>
            <a:rPr lang="en-US" sz="1400" dirty="0"/>
            <a:t>Air pollution is a risk to health of people and  environmental quality and its management is a critical concern.</a:t>
          </a:r>
        </a:p>
      </dgm:t>
    </dgm:pt>
    <dgm:pt modelId="{962CAFFA-961E-4B36-973C-AE9DAD001573}" type="parTrans" cxnId="{8E5D6E1E-44ED-4236-99C1-EBAB9A038AF1}">
      <dgm:prSet/>
      <dgm:spPr/>
      <dgm:t>
        <a:bodyPr/>
        <a:lstStyle/>
        <a:p>
          <a:endParaRPr lang="en-US"/>
        </a:p>
      </dgm:t>
    </dgm:pt>
    <dgm:pt modelId="{9928A812-188A-4803-BCE5-C2E7AAA46F1E}" type="sibTrans" cxnId="{8E5D6E1E-44ED-4236-99C1-EBAB9A038AF1}">
      <dgm:prSet/>
      <dgm:spPr/>
      <dgm:t>
        <a:bodyPr/>
        <a:lstStyle/>
        <a:p>
          <a:endParaRPr lang="en-US"/>
        </a:p>
      </dgm:t>
    </dgm:pt>
    <dgm:pt modelId="{875B3616-C1CB-45BE-A7E7-1E3D64044734}">
      <dgm:prSet custT="1"/>
      <dgm:spPr/>
      <dgm:t>
        <a:bodyPr/>
        <a:lstStyle/>
        <a:p>
          <a:pPr algn="ctr"/>
          <a:r>
            <a:rPr lang="en-US" sz="1400" b="1" u="sng" dirty="0"/>
            <a:t>Challenge: </a:t>
          </a:r>
        </a:p>
        <a:p>
          <a:pPr algn="l"/>
          <a:r>
            <a:rPr lang="en-US" sz="1400" dirty="0"/>
            <a:t>A densely populated country like Singapore with high levels of traffic and huge industrial sector, managing air pollution can be a real challenge. </a:t>
          </a:r>
        </a:p>
      </dgm:t>
    </dgm:pt>
    <dgm:pt modelId="{2064366E-0220-49FF-9913-8E332F729169}" type="parTrans" cxnId="{36B4D73A-5410-4F3B-9FCE-4DF1234EEA87}">
      <dgm:prSet/>
      <dgm:spPr/>
      <dgm:t>
        <a:bodyPr/>
        <a:lstStyle/>
        <a:p>
          <a:endParaRPr lang="en-US"/>
        </a:p>
      </dgm:t>
    </dgm:pt>
    <dgm:pt modelId="{1A68CC29-8151-4FA4-9130-36DDADF8E4C2}" type="sibTrans" cxnId="{36B4D73A-5410-4F3B-9FCE-4DF1234EEA87}">
      <dgm:prSet/>
      <dgm:spPr/>
      <dgm:t>
        <a:bodyPr/>
        <a:lstStyle/>
        <a:p>
          <a:endParaRPr lang="en-US"/>
        </a:p>
      </dgm:t>
    </dgm:pt>
    <dgm:pt modelId="{41D5F970-8657-475E-AB47-34D347600B48}">
      <dgm:prSet custT="1"/>
      <dgm:spPr/>
      <dgm:t>
        <a:bodyPr/>
        <a:lstStyle/>
        <a:p>
          <a:pPr algn="l"/>
          <a:r>
            <a:rPr lang="en-US" sz="1400" b="1" u="sng" dirty="0"/>
            <a:t>Continuous Quality Monitoring: </a:t>
          </a:r>
        </a:p>
        <a:p>
          <a:pPr algn="l"/>
          <a:r>
            <a:rPr lang="en-US" sz="1400" dirty="0"/>
            <a:t>Singapore also has an air quality monitoring system, the Pollutant Standards Index (PSI) to provide real-time information on air quality.</a:t>
          </a:r>
        </a:p>
      </dgm:t>
    </dgm:pt>
    <dgm:pt modelId="{92F5124D-83EB-48F0-B4B2-68448F7F0E7D}" type="parTrans" cxnId="{8A983D90-B58D-4092-9EA1-2B4CCE522B9B}">
      <dgm:prSet/>
      <dgm:spPr/>
      <dgm:t>
        <a:bodyPr/>
        <a:lstStyle/>
        <a:p>
          <a:endParaRPr lang="en-US"/>
        </a:p>
      </dgm:t>
    </dgm:pt>
    <dgm:pt modelId="{B1303279-2D4A-4EF0-8AF3-701248565D4E}" type="sibTrans" cxnId="{8A983D90-B58D-4092-9EA1-2B4CCE522B9B}">
      <dgm:prSet/>
      <dgm:spPr/>
      <dgm:t>
        <a:bodyPr/>
        <a:lstStyle/>
        <a:p>
          <a:endParaRPr lang="en-US"/>
        </a:p>
      </dgm:t>
    </dgm:pt>
    <dgm:pt modelId="{CAEE6E40-1E6C-4DB8-8CAB-A41C6A90F89F}">
      <dgm:prSet custT="1"/>
      <dgm:spPr/>
      <dgm:t>
        <a:bodyPr/>
        <a:lstStyle/>
        <a:p>
          <a:pPr algn="l"/>
          <a:r>
            <a:rPr lang="en-US" sz="1400" b="1" u="sng" dirty="0"/>
            <a:t>Annual Air Quality vs WHO Guidelines: </a:t>
          </a:r>
        </a:p>
        <a:p>
          <a:pPr algn="l"/>
          <a:r>
            <a:rPr lang="en-US" sz="1400" dirty="0"/>
            <a:t>Comparison of Singapore's air pollutant levels (2007-2022) with the latest 2021 WHO AQG (World Health Organization Air Quality Guidelines) standards to assess air pollution.</a:t>
          </a:r>
        </a:p>
      </dgm:t>
    </dgm:pt>
    <dgm:pt modelId="{2E012DEC-2FE4-441A-95BE-54B5BBDCF59D}" type="parTrans" cxnId="{A36F5F00-607D-4130-813E-7D25E34C6AB1}">
      <dgm:prSet/>
      <dgm:spPr/>
      <dgm:t>
        <a:bodyPr/>
        <a:lstStyle/>
        <a:p>
          <a:endParaRPr lang="en-US"/>
        </a:p>
      </dgm:t>
    </dgm:pt>
    <dgm:pt modelId="{D7525B74-8095-4252-8628-8A0699F0466B}" type="sibTrans" cxnId="{A36F5F00-607D-4130-813E-7D25E34C6AB1}">
      <dgm:prSet/>
      <dgm:spPr/>
      <dgm:t>
        <a:bodyPr/>
        <a:lstStyle/>
        <a:p>
          <a:endParaRPr lang="en-US"/>
        </a:p>
      </dgm:t>
    </dgm:pt>
    <dgm:pt modelId="{26B3212E-6AA0-9847-9E94-E5A2A52DF835}" type="pres">
      <dgm:prSet presAssocID="{93080A90-0FA6-4FF0-B158-9FB7066B1D8D}" presName="Name0" presStyleCnt="0">
        <dgm:presLayoutVars>
          <dgm:dir/>
          <dgm:resizeHandles val="exact"/>
        </dgm:presLayoutVars>
      </dgm:prSet>
      <dgm:spPr/>
    </dgm:pt>
    <dgm:pt modelId="{D1758A1C-1155-A54D-BB42-2AF0236A2679}" type="pres">
      <dgm:prSet presAssocID="{C08BA24E-3EC7-4128-999B-ACF72C169634}" presName="compNode" presStyleCnt="0"/>
      <dgm:spPr/>
    </dgm:pt>
    <dgm:pt modelId="{98F244E1-EACC-4D4F-BD68-AB5EBC1FA328}" type="pres">
      <dgm:prSet presAssocID="{C08BA24E-3EC7-4128-999B-ACF72C169634}" presName="pictRect" presStyleLbl="node1" presStyleIdx="0" presStyleCnt="4" custScaleX="50763" custScaleY="73676"/>
      <dgm:spPr>
        <a:blipFill>
          <a:blip xmlns:r="http://schemas.openxmlformats.org/officeDocument/2006/relationships" r:embed="rId1">
            <a:extLst>
              <a:ext uri="{96DAC541-7B7A-43D3-8B79-37D633B846F1}">
                <asvg:svgBlip xmlns:asvg="http://schemas.microsoft.com/office/drawing/2016/SVG/main" r:embed="rId2"/>
              </a:ext>
            </a:extLst>
          </a:blip>
          <a:srcRect/>
          <a:stretch>
            <a:fillRect t="-23000" b="-23000"/>
          </a:stretch>
        </a:blipFill>
      </dgm:spPr>
      <dgm:extLst>
        <a:ext uri="{E40237B7-FDA0-4F09-8148-C483321AD2D9}">
          <dgm14:cNvPr xmlns:dgm14="http://schemas.microsoft.com/office/drawing/2010/diagram" id="0" name="" descr="Lungs with solid fill"/>
        </a:ext>
      </dgm:extLst>
    </dgm:pt>
    <dgm:pt modelId="{D8D23FA3-9158-3848-9F9C-72545BE13794}" type="pres">
      <dgm:prSet presAssocID="{C08BA24E-3EC7-4128-999B-ACF72C169634}" presName="textRect" presStyleLbl="revTx" presStyleIdx="0" presStyleCnt="4" custScaleX="139094">
        <dgm:presLayoutVars>
          <dgm:bulletEnabled val="1"/>
        </dgm:presLayoutVars>
      </dgm:prSet>
      <dgm:spPr/>
    </dgm:pt>
    <dgm:pt modelId="{4A7B1FB2-EF4E-8945-8849-B0033F7AE172}" type="pres">
      <dgm:prSet presAssocID="{9928A812-188A-4803-BCE5-C2E7AAA46F1E}" presName="sibTrans" presStyleLbl="sibTrans2D1" presStyleIdx="0" presStyleCnt="0"/>
      <dgm:spPr/>
    </dgm:pt>
    <dgm:pt modelId="{04C6EE76-5E70-CF44-BD95-6D7484DAB84D}" type="pres">
      <dgm:prSet presAssocID="{875B3616-C1CB-45BE-A7E7-1E3D64044734}" presName="compNode" presStyleCnt="0"/>
      <dgm:spPr/>
    </dgm:pt>
    <dgm:pt modelId="{B27ECE39-A67F-5549-BCE9-7EB2868C0483}" type="pres">
      <dgm:prSet presAssocID="{875B3616-C1CB-45BE-A7E7-1E3D64044734}" presName="pictRect" presStyleLbl="node1" presStyleIdx="1" presStyleCnt="4" custScaleX="50763" custScaleY="73676"/>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Playbook with solid fill"/>
        </a:ext>
      </dgm:extLst>
    </dgm:pt>
    <dgm:pt modelId="{C5D4790B-65FB-B548-8B7D-68A08654C259}" type="pres">
      <dgm:prSet presAssocID="{875B3616-C1CB-45BE-A7E7-1E3D64044734}" presName="textRect" presStyleLbl="revTx" presStyleIdx="1" presStyleCnt="4" custScaleX="155999">
        <dgm:presLayoutVars>
          <dgm:bulletEnabled val="1"/>
        </dgm:presLayoutVars>
      </dgm:prSet>
      <dgm:spPr/>
    </dgm:pt>
    <dgm:pt modelId="{E04360D3-257C-3849-97C9-0D4D43D195FD}" type="pres">
      <dgm:prSet presAssocID="{1A68CC29-8151-4FA4-9130-36DDADF8E4C2}" presName="sibTrans" presStyleLbl="sibTrans2D1" presStyleIdx="0" presStyleCnt="0"/>
      <dgm:spPr/>
    </dgm:pt>
    <dgm:pt modelId="{931E3AB1-EE66-3F45-9F0D-AA96A41B701C}" type="pres">
      <dgm:prSet presAssocID="{41D5F970-8657-475E-AB47-34D347600B48}" presName="compNode" presStyleCnt="0"/>
      <dgm:spPr/>
    </dgm:pt>
    <dgm:pt modelId="{FE3E9165-DF89-564A-9EA6-37D5FCEFD550}" type="pres">
      <dgm:prSet presAssocID="{41D5F970-8657-475E-AB47-34D347600B48}" presName="pictRect" presStyleLbl="node1" presStyleIdx="2" presStyleCnt="4" custScaleX="50763" custScaleY="73676"/>
      <dgm:spPr>
        <a:blipFill>
          <a:blip xmlns:r="http://schemas.openxmlformats.org/officeDocument/2006/relationships" r:embed="rId5">
            <a:extLst>
              <a:ext uri="{96DAC541-7B7A-43D3-8B79-37D633B846F1}">
                <asvg:svgBlip xmlns:asvg="http://schemas.microsoft.com/office/drawing/2016/SVG/main" r:embed="rId6"/>
              </a:ext>
            </a:extLst>
          </a:blip>
          <a:srcRect/>
          <a:stretch>
            <a:fillRect t="-23000" b="-23000"/>
          </a:stretch>
        </a:blipFill>
      </dgm:spPr>
      <dgm:extLst>
        <a:ext uri="{E40237B7-FDA0-4F09-8148-C483321AD2D9}">
          <dgm14:cNvPr xmlns:dgm14="http://schemas.microsoft.com/office/drawing/2010/diagram" id="0" name="" descr="Security camera with solid fill"/>
        </a:ext>
      </dgm:extLst>
    </dgm:pt>
    <dgm:pt modelId="{F8C2CBE2-2EBD-A149-9C8D-6A5889442D09}" type="pres">
      <dgm:prSet presAssocID="{41D5F970-8657-475E-AB47-34D347600B48}" presName="textRect" presStyleLbl="revTx" presStyleIdx="2" presStyleCnt="4" custScaleX="142302">
        <dgm:presLayoutVars>
          <dgm:bulletEnabled val="1"/>
        </dgm:presLayoutVars>
      </dgm:prSet>
      <dgm:spPr/>
    </dgm:pt>
    <dgm:pt modelId="{84CD4E3D-068F-CC4A-B01F-3FAB56FDE830}" type="pres">
      <dgm:prSet presAssocID="{B1303279-2D4A-4EF0-8AF3-701248565D4E}" presName="sibTrans" presStyleLbl="sibTrans2D1" presStyleIdx="0" presStyleCnt="0"/>
      <dgm:spPr/>
    </dgm:pt>
    <dgm:pt modelId="{51C34FEE-DDBD-CE4F-8C59-9848B11838DC}" type="pres">
      <dgm:prSet presAssocID="{CAEE6E40-1E6C-4DB8-8CAB-A41C6A90F89F}" presName="compNode" presStyleCnt="0"/>
      <dgm:spPr/>
    </dgm:pt>
    <dgm:pt modelId="{58F887AC-5750-0249-8C3F-7B4E30FDA217}" type="pres">
      <dgm:prSet presAssocID="{CAEE6E40-1E6C-4DB8-8CAB-A41C6A90F89F}" presName="pictRect" presStyleLbl="node1" presStyleIdx="3" presStyleCnt="4" custScaleX="50763" custScaleY="73676"/>
      <dgm:spPr>
        <a:blipFill>
          <a:blip xmlns:r="http://schemas.openxmlformats.org/officeDocument/2006/relationships" r:embed="rId7">
            <a:extLst>
              <a:ext uri="{96DAC541-7B7A-43D3-8B79-37D633B846F1}">
                <asvg:svgBlip xmlns:asvg="http://schemas.microsoft.com/office/drawing/2016/SVG/main" r:embed="rId8"/>
              </a:ext>
            </a:extLst>
          </a:blip>
          <a:srcRect/>
          <a:stretch>
            <a:fillRect t="-23000" b="-23000"/>
          </a:stretch>
        </a:blipFill>
      </dgm:spPr>
      <dgm:extLst>
        <a:ext uri="{E40237B7-FDA0-4F09-8148-C483321AD2D9}">
          <dgm14:cNvPr xmlns:dgm14="http://schemas.microsoft.com/office/drawing/2010/diagram" id="0" name="" descr="Police male with solid fill"/>
        </a:ext>
      </dgm:extLst>
    </dgm:pt>
    <dgm:pt modelId="{D3063A63-F4FC-0D49-9525-2E293796E907}" type="pres">
      <dgm:prSet presAssocID="{CAEE6E40-1E6C-4DB8-8CAB-A41C6A90F89F}" presName="textRect" presStyleLbl="revTx" presStyleIdx="3" presStyleCnt="4" custScaleX="178852">
        <dgm:presLayoutVars>
          <dgm:bulletEnabled val="1"/>
        </dgm:presLayoutVars>
      </dgm:prSet>
      <dgm:spPr/>
    </dgm:pt>
  </dgm:ptLst>
  <dgm:cxnLst>
    <dgm:cxn modelId="{A36F5F00-607D-4130-813E-7D25E34C6AB1}" srcId="{93080A90-0FA6-4FF0-B158-9FB7066B1D8D}" destId="{CAEE6E40-1E6C-4DB8-8CAB-A41C6A90F89F}" srcOrd="3" destOrd="0" parTransId="{2E012DEC-2FE4-441A-95BE-54B5BBDCF59D}" sibTransId="{D7525B74-8095-4252-8628-8A0699F0466B}"/>
    <dgm:cxn modelId="{11628611-9FDF-6346-AE9F-FC12BA081570}" type="presOf" srcId="{9928A812-188A-4803-BCE5-C2E7AAA46F1E}" destId="{4A7B1FB2-EF4E-8945-8849-B0033F7AE172}" srcOrd="0" destOrd="0" presId="urn:microsoft.com/office/officeart/2005/8/layout/pList1"/>
    <dgm:cxn modelId="{8E5D6E1E-44ED-4236-99C1-EBAB9A038AF1}" srcId="{93080A90-0FA6-4FF0-B158-9FB7066B1D8D}" destId="{C08BA24E-3EC7-4128-999B-ACF72C169634}" srcOrd="0" destOrd="0" parTransId="{962CAFFA-961E-4B36-973C-AE9DAD001573}" sibTransId="{9928A812-188A-4803-BCE5-C2E7AAA46F1E}"/>
    <dgm:cxn modelId="{41810927-4F16-BC4D-B8E8-5FD7E0366EBC}" type="presOf" srcId="{1A68CC29-8151-4FA4-9130-36DDADF8E4C2}" destId="{E04360D3-257C-3849-97C9-0D4D43D195FD}" srcOrd="0" destOrd="0" presId="urn:microsoft.com/office/officeart/2005/8/layout/pList1"/>
    <dgm:cxn modelId="{0FF90A38-F7CF-4A44-8C47-34C29B5339D2}" type="presOf" srcId="{875B3616-C1CB-45BE-A7E7-1E3D64044734}" destId="{C5D4790B-65FB-B548-8B7D-68A08654C259}" srcOrd="0" destOrd="0" presId="urn:microsoft.com/office/officeart/2005/8/layout/pList1"/>
    <dgm:cxn modelId="{36B4D73A-5410-4F3B-9FCE-4DF1234EEA87}" srcId="{93080A90-0FA6-4FF0-B158-9FB7066B1D8D}" destId="{875B3616-C1CB-45BE-A7E7-1E3D64044734}" srcOrd="1" destOrd="0" parTransId="{2064366E-0220-49FF-9913-8E332F729169}" sibTransId="{1A68CC29-8151-4FA4-9130-36DDADF8E4C2}"/>
    <dgm:cxn modelId="{81AAC348-14A0-5F4F-9498-930C164DD884}" type="presOf" srcId="{B1303279-2D4A-4EF0-8AF3-701248565D4E}" destId="{84CD4E3D-068F-CC4A-B01F-3FAB56FDE830}" srcOrd="0" destOrd="0" presId="urn:microsoft.com/office/officeart/2005/8/layout/pList1"/>
    <dgm:cxn modelId="{AEF09E8E-DDDE-F74A-B30A-A4BA62290340}" type="presOf" srcId="{C08BA24E-3EC7-4128-999B-ACF72C169634}" destId="{D8D23FA3-9158-3848-9F9C-72545BE13794}" srcOrd="0" destOrd="0" presId="urn:microsoft.com/office/officeart/2005/8/layout/pList1"/>
    <dgm:cxn modelId="{8A983D90-B58D-4092-9EA1-2B4CCE522B9B}" srcId="{93080A90-0FA6-4FF0-B158-9FB7066B1D8D}" destId="{41D5F970-8657-475E-AB47-34D347600B48}" srcOrd="2" destOrd="0" parTransId="{92F5124D-83EB-48F0-B4B2-68448F7F0E7D}" sibTransId="{B1303279-2D4A-4EF0-8AF3-701248565D4E}"/>
    <dgm:cxn modelId="{41766FC5-8927-BB48-92BC-1008F099AECF}" type="presOf" srcId="{41D5F970-8657-475E-AB47-34D347600B48}" destId="{F8C2CBE2-2EBD-A149-9C8D-6A5889442D09}" srcOrd="0" destOrd="0" presId="urn:microsoft.com/office/officeart/2005/8/layout/pList1"/>
    <dgm:cxn modelId="{D492B9EE-B68E-7249-8B73-7263FECD1D6E}" type="presOf" srcId="{93080A90-0FA6-4FF0-B158-9FB7066B1D8D}" destId="{26B3212E-6AA0-9847-9E94-E5A2A52DF835}" srcOrd="0" destOrd="0" presId="urn:microsoft.com/office/officeart/2005/8/layout/pList1"/>
    <dgm:cxn modelId="{8DDE90F0-C147-E64E-BB25-EC509E25711C}" type="presOf" srcId="{CAEE6E40-1E6C-4DB8-8CAB-A41C6A90F89F}" destId="{D3063A63-F4FC-0D49-9525-2E293796E907}" srcOrd="0" destOrd="0" presId="urn:microsoft.com/office/officeart/2005/8/layout/pList1"/>
    <dgm:cxn modelId="{C39B0311-14E7-AE47-A037-49A833D29C6B}" type="presParOf" srcId="{26B3212E-6AA0-9847-9E94-E5A2A52DF835}" destId="{D1758A1C-1155-A54D-BB42-2AF0236A2679}" srcOrd="0" destOrd="0" presId="urn:microsoft.com/office/officeart/2005/8/layout/pList1"/>
    <dgm:cxn modelId="{052B9872-2BEC-F449-BF29-D36162619500}" type="presParOf" srcId="{D1758A1C-1155-A54D-BB42-2AF0236A2679}" destId="{98F244E1-EACC-4D4F-BD68-AB5EBC1FA328}" srcOrd="0" destOrd="0" presId="urn:microsoft.com/office/officeart/2005/8/layout/pList1"/>
    <dgm:cxn modelId="{D0D70CD5-AD0A-0C4C-B8B0-CF8C95308C30}" type="presParOf" srcId="{D1758A1C-1155-A54D-BB42-2AF0236A2679}" destId="{D8D23FA3-9158-3848-9F9C-72545BE13794}" srcOrd="1" destOrd="0" presId="urn:microsoft.com/office/officeart/2005/8/layout/pList1"/>
    <dgm:cxn modelId="{1BD69095-776F-4046-B106-6263C060249F}" type="presParOf" srcId="{26B3212E-6AA0-9847-9E94-E5A2A52DF835}" destId="{4A7B1FB2-EF4E-8945-8849-B0033F7AE172}" srcOrd="1" destOrd="0" presId="urn:microsoft.com/office/officeart/2005/8/layout/pList1"/>
    <dgm:cxn modelId="{B11A475F-9C4F-4041-8A50-E7F2F8FC0026}" type="presParOf" srcId="{26B3212E-6AA0-9847-9E94-E5A2A52DF835}" destId="{04C6EE76-5E70-CF44-BD95-6D7484DAB84D}" srcOrd="2" destOrd="0" presId="urn:microsoft.com/office/officeart/2005/8/layout/pList1"/>
    <dgm:cxn modelId="{DA6121E9-E4FF-754B-B2DC-DACE7D0CA6DA}" type="presParOf" srcId="{04C6EE76-5E70-CF44-BD95-6D7484DAB84D}" destId="{B27ECE39-A67F-5549-BCE9-7EB2868C0483}" srcOrd="0" destOrd="0" presId="urn:microsoft.com/office/officeart/2005/8/layout/pList1"/>
    <dgm:cxn modelId="{830D1722-D341-934E-B064-E78342C5BB55}" type="presParOf" srcId="{04C6EE76-5E70-CF44-BD95-6D7484DAB84D}" destId="{C5D4790B-65FB-B548-8B7D-68A08654C259}" srcOrd="1" destOrd="0" presId="urn:microsoft.com/office/officeart/2005/8/layout/pList1"/>
    <dgm:cxn modelId="{1E853B38-6EF9-F74E-9C28-54FABF0CE425}" type="presParOf" srcId="{26B3212E-6AA0-9847-9E94-E5A2A52DF835}" destId="{E04360D3-257C-3849-97C9-0D4D43D195FD}" srcOrd="3" destOrd="0" presId="urn:microsoft.com/office/officeart/2005/8/layout/pList1"/>
    <dgm:cxn modelId="{CEEE28FA-5118-794B-A3C9-AE4E43D27EE0}" type="presParOf" srcId="{26B3212E-6AA0-9847-9E94-E5A2A52DF835}" destId="{931E3AB1-EE66-3F45-9F0D-AA96A41B701C}" srcOrd="4" destOrd="0" presId="urn:microsoft.com/office/officeart/2005/8/layout/pList1"/>
    <dgm:cxn modelId="{6A0751C6-C7AC-3748-858D-218525D19392}" type="presParOf" srcId="{931E3AB1-EE66-3F45-9F0D-AA96A41B701C}" destId="{FE3E9165-DF89-564A-9EA6-37D5FCEFD550}" srcOrd="0" destOrd="0" presId="urn:microsoft.com/office/officeart/2005/8/layout/pList1"/>
    <dgm:cxn modelId="{C085AE28-7775-EF41-9B26-5EB1A179E023}" type="presParOf" srcId="{931E3AB1-EE66-3F45-9F0D-AA96A41B701C}" destId="{F8C2CBE2-2EBD-A149-9C8D-6A5889442D09}" srcOrd="1" destOrd="0" presId="urn:microsoft.com/office/officeart/2005/8/layout/pList1"/>
    <dgm:cxn modelId="{5480E28A-F7AB-F846-972E-9378E333452A}" type="presParOf" srcId="{26B3212E-6AA0-9847-9E94-E5A2A52DF835}" destId="{84CD4E3D-068F-CC4A-B01F-3FAB56FDE830}" srcOrd="5" destOrd="0" presId="urn:microsoft.com/office/officeart/2005/8/layout/pList1"/>
    <dgm:cxn modelId="{8B5E0AE1-123D-B84E-B581-739F838B5601}" type="presParOf" srcId="{26B3212E-6AA0-9847-9E94-E5A2A52DF835}" destId="{51C34FEE-DDBD-CE4F-8C59-9848B11838DC}" srcOrd="6" destOrd="0" presId="urn:microsoft.com/office/officeart/2005/8/layout/pList1"/>
    <dgm:cxn modelId="{0BA5CDE8-95BE-B74C-A533-29045E7640E5}" type="presParOf" srcId="{51C34FEE-DDBD-CE4F-8C59-9848B11838DC}" destId="{58F887AC-5750-0249-8C3F-7B4E30FDA217}" srcOrd="0" destOrd="0" presId="urn:microsoft.com/office/officeart/2005/8/layout/pList1"/>
    <dgm:cxn modelId="{6B5986EE-7D34-374D-B8C1-8C44FB397168}" type="presParOf" srcId="{51C34FEE-DDBD-CE4F-8C59-9848B11838DC}" destId="{D3063A63-F4FC-0D49-9525-2E293796E907}"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E5D5D8C-D1D7-43D7-B938-16D890E48EA4}"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A616BB75-F33D-4032-BCE9-C82F282F7293}">
      <dgm:prSet custT="1"/>
      <dgm:spPr/>
      <dgm:t>
        <a:bodyPr/>
        <a:lstStyle/>
        <a:p>
          <a:pPr>
            <a:lnSpc>
              <a:spcPct val="100000"/>
            </a:lnSpc>
          </a:pPr>
          <a:r>
            <a:rPr lang="en-US" sz="1400" b="1"/>
            <a:t>Emissions Overview: </a:t>
          </a:r>
        </a:p>
        <a:p>
          <a:pPr>
            <a:lnSpc>
              <a:spcPct val="100000"/>
            </a:lnSpc>
          </a:pPr>
          <a:r>
            <a:rPr lang="en-US" sz="1400"/>
            <a:t>The highest GHG emissions are from the sectors - industry and transport.</a:t>
          </a:r>
          <a:endParaRPr lang="en-US" sz="1400" dirty="0"/>
        </a:p>
      </dgm:t>
    </dgm:pt>
    <dgm:pt modelId="{96F25DEE-146E-4F4D-93FA-AFEDDA10CF78}" type="parTrans" cxnId="{62D7124D-7946-4759-8DFB-042A59120F5B}">
      <dgm:prSet/>
      <dgm:spPr/>
      <dgm:t>
        <a:bodyPr/>
        <a:lstStyle/>
        <a:p>
          <a:endParaRPr lang="en-US"/>
        </a:p>
      </dgm:t>
    </dgm:pt>
    <dgm:pt modelId="{0CC1252B-F3F0-4BFA-A32D-726C6D3DC6D3}" type="sibTrans" cxnId="{62D7124D-7946-4759-8DFB-042A59120F5B}">
      <dgm:prSet/>
      <dgm:spPr/>
      <dgm:t>
        <a:bodyPr/>
        <a:lstStyle/>
        <a:p>
          <a:endParaRPr lang="en-US"/>
        </a:p>
      </dgm:t>
    </dgm:pt>
    <dgm:pt modelId="{892CA0D9-ED88-4C55-A482-4F3958390B6B}">
      <dgm:prSet custT="1"/>
      <dgm:spPr/>
      <dgm:t>
        <a:bodyPr/>
        <a:lstStyle/>
        <a:p>
          <a:pPr>
            <a:lnSpc>
              <a:spcPct val="100000"/>
            </a:lnSpc>
          </a:pPr>
          <a:r>
            <a:rPr lang="en-US" sz="1400" b="1"/>
            <a:t>Transport Sector: </a:t>
          </a:r>
        </a:p>
        <a:p>
          <a:pPr>
            <a:lnSpc>
              <a:spcPct val="100000"/>
            </a:lnSpc>
          </a:pPr>
          <a:r>
            <a:rPr lang="en-US" sz="1400"/>
            <a:t>Promoting public transport, cycling, walking, and low usage of vehicles.</a:t>
          </a:r>
          <a:endParaRPr lang="en-US" sz="1400" dirty="0"/>
        </a:p>
      </dgm:t>
    </dgm:pt>
    <dgm:pt modelId="{6368264D-E75B-4D46-983E-1B0B47737C1C}" type="parTrans" cxnId="{0E15F17A-4860-4CFE-9A8F-DE664FF50D7E}">
      <dgm:prSet/>
      <dgm:spPr/>
      <dgm:t>
        <a:bodyPr/>
        <a:lstStyle/>
        <a:p>
          <a:endParaRPr lang="en-US"/>
        </a:p>
      </dgm:t>
    </dgm:pt>
    <dgm:pt modelId="{2F8A2C4F-EA1E-4174-B8D0-FDAD7B31D773}" type="sibTrans" cxnId="{0E15F17A-4860-4CFE-9A8F-DE664FF50D7E}">
      <dgm:prSet/>
      <dgm:spPr/>
      <dgm:t>
        <a:bodyPr/>
        <a:lstStyle/>
        <a:p>
          <a:endParaRPr lang="en-US"/>
        </a:p>
      </dgm:t>
    </dgm:pt>
    <dgm:pt modelId="{3C3EAB6D-D7F8-4DC0-9A5E-AAB39B0ED09C}">
      <dgm:prSet custT="1"/>
      <dgm:spPr/>
      <dgm:t>
        <a:bodyPr/>
        <a:lstStyle/>
        <a:p>
          <a:pPr>
            <a:lnSpc>
              <a:spcPct val="100000"/>
            </a:lnSpc>
          </a:pPr>
          <a:r>
            <a:rPr lang="en-US" sz="1400" b="1"/>
            <a:t>Reduction Targets: </a:t>
          </a:r>
        </a:p>
        <a:p>
          <a:pPr>
            <a:lnSpc>
              <a:spcPct val="100000"/>
            </a:lnSpc>
          </a:pPr>
          <a:r>
            <a:rPr lang="en-US" sz="1400"/>
            <a:t>Singapore has set ambitious goal to reduce their Emissions Intensity by 36 per cent from by 2030.</a:t>
          </a:r>
          <a:endParaRPr lang="en-US" sz="1400" dirty="0"/>
        </a:p>
      </dgm:t>
    </dgm:pt>
    <dgm:pt modelId="{713DF4F0-C043-4570-B5B5-EBC5CCCF07DE}" type="parTrans" cxnId="{922590AB-2602-4822-9B43-71C4A90EF4C8}">
      <dgm:prSet/>
      <dgm:spPr/>
      <dgm:t>
        <a:bodyPr/>
        <a:lstStyle/>
        <a:p>
          <a:endParaRPr lang="en-US"/>
        </a:p>
      </dgm:t>
    </dgm:pt>
    <dgm:pt modelId="{AD2AB755-3F1E-495E-A253-858376B5B617}" type="sibTrans" cxnId="{922590AB-2602-4822-9B43-71C4A90EF4C8}">
      <dgm:prSet/>
      <dgm:spPr/>
      <dgm:t>
        <a:bodyPr/>
        <a:lstStyle/>
        <a:p>
          <a:endParaRPr lang="en-US"/>
        </a:p>
      </dgm:t>
    </dgm:pt>
    <dgm:pt modelId="{E0990991-358B-46A0-B4DD-8A4396A5474F}">
      <dgm:prSet custT="1"/>
      <dgm:spPr/>
      <dgm:t>
        <a:bodyPr/>
        <a:lstStyle/>
        <a:p>
          <a:pPr>
            <a:lnSpc>
              <a:spcPct val="100000"/>
            </a:lnSpc>
          </a:pPr>
          <a:r>
            <a:rPr lang="en-US" sz="1400" b="1"/>
            <a:t>Policy Measures: </a:t>
          </a:r>
        </a:p>
        <a:p>
          <a:pPr>
            <a:lnSpc>
              <a:spcPct val="100000"/>
            </a:lnSpc>
          </a:pPr>
          <a:r>
            <a:rPr lang="en-US" sz="1400"/>
            <a:t>Introducing carbon taxes, renewable energy incentives, and efficiency standards.</a:t>
          </a:r>
          <a:endParaRPr lang="en-US" sz="1400" dirty="0"/>
        </a:p>
      </dgm:t>
    </dgm:pt>
    <dgm:pt modelId="{1431AD59-E062-4674-AF65-02F16DA5B778}" type="parTrans" cxnId="{4AACD7EE-45EE-4478-B95B-9046B8AF6552}">
      <dgm:prSet/>
      <dgm:spPr/>
      <dgm:t>
        <a:bodyPr/>
        <a:lstStyle/>
        <a:p>
          <a:endParaRPr lang="en-US"/>
        </a:p>
      </dgm:t>
    </dgm:pt>
    <dgm:pt modelId="{EA1173E7-243A-4E4B-9E6E-22D29564DE3B}" type="sibTrans" cxnId="{4AACD7EE-45EE-4478-B95B-9046B8AF6552}">
      <dgm:prSet/>
      <dgm:spPr/>
      <dgm:t>
        <a:bodyPr/>
        <a:lstStyle/>
        <a:p>
          <a:endParaRPr lang="en-US"/>
        </a:p>
      </dgm:t>
    </dgm:pt>
    <dgm:pt modelId="{0CEC1DCB-B50E-40BD-919B-24B389864C59}">
      <dgm:prSet custT="1"/>
      <dgm:spPr/>
      <dgm:t>
        <a:bodyPr/>
        <a:lstStyle/>
        <a:p>
          <a:pPr>
            <a:lnSpc>
              <a:spcPct val="100000"/>
            </a:lnSpc>
          </a:pPr>
          <a:r>
            <a:rPr lang="en-US" sz="1400" b="1"/>
            <a:t>Industrial Innovation: </a:t>
          </a:r>
          <a:r>
            <a:rPr lang="en-US" sz="1400"/>
            <a:t>Encouraging green technology and sustainable practices in manufacturing.</a:t>
          </a:r>
          <a:endParaRPr lang="en-US" sz="1400" dirty="0"/>
        </a:p>
      </dgm:t>
    </dgm:pt>
    <dgm:pt modelId="{D21B2FC3-02B8-45E3-8ADC-1D161C747BD9}" type="parTrans" cxnId="{C463651E-569E-446F-B765-24A25F326B3D}">
      <dgm:prSet/>
      <dgm:spPr/>
      <dgm:t>
        <a:bodyPr/>
        <a:lstStyle/>
        <a:p>
          <a:endParaRPr lang="en-US"/>
        </a:p>
      </dgm:t>
    </dgm:pt>
    <dgm:pt modelId="{61BC19E0-C812-407D-93D0-83F9EB98E7EA}" type="sibTrans" cxnId="{C463651E-569E-446F-B765-24A25F326B3D}">
      <dgm:prSet/>
      <dgm:spPr/>
      <dgm:t>
        <a:bodyPr/>
        <a:lstStyle/>
        <a:p>
          <a:endParaRPr lang="en-US"/>
        </a:p>
      </dgm:t>
    </dgm:pt>
    <dgm:pt modelId="{4E402455-0004-479D-9BBE-53405D4A0E2D}" type="pres">
      <dgm:prSet presAssocID="{EE5D5D8C-D1D7-43D7-B938-16D890E48EA4}" presName="root" presStyleCnt="0">
        <dgm:presLayoutVars>
          <dgm:dir/>
          <dgm:resizeHandles val="exact"/>
        </dgm:presLayoutVars>
      </dgm:prSet>
      <dgm:spPr/>
    </dgm:pt>
    <dgm:pt modelId="{EA376ABD-B348-484B-BF5C-07D8CA602100}" type="pres">
      <dgm:prSet presAssocID="{A616BB75-F33D-4032-BCE9-C82F282F7293}" presName="compNode" presStyleCnt="0"/>
      <dgm:spPr/>
    </dgm:pt>
    <dgm:pt modelId="{7B499EA4-6811-467B-B654-44AB4DC3AE93}" type="pres">
      <dgm:prSet presAssocID="{A616BB75-F33D-4032-BCE9-C82F282F7293}"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Presentation with pie chart with solid fill"/>
        </a:ext>
      </dgm:extLst>
    </dgm:pt>
    <dgm:pt modelId="{7F7F7AC1-0AA5-42A9-993F-35D9D4C940B2}" type="pres">
      <dgm:prSet presAssocID="{A616BB75-F33D-4032-BCE9-C82F282F7293}" presName="spaceRect" presStyleCnt="0"/>
      <dgm:spPr/>
    </dgm:pt>
    <dgm:pt modelId="{4C6D2061-81C8-47B9-A971-70B2567F35D2}" type="pres">
      <dgm:prSet presAssocID="{A616BB75-F33D-4032-BCE9-C82F282F7293}" presName="textRect" presStyleLbl="revTx" presStyleIdx="0" presStyleCnt="5">
        <dgm:presLayoutVars>
          <dgm:chMax val="1"/>
          <dgm:chPref val="1"/>
        </dgm:presLayoutVars>
      </dgm:prSet>
      <dgm:spPr/>
    </dgm:pt>
    <dgm:pt modelId="{8C4B0350-C4D3-41EF-A95D-2095062C621E}" type="pres">
      <dgm:prSet presAssocID="{0CC1252B-F3F0-4BFA-A32D-726C6D3DC6D3}" presName="sibTrans" presStyleCnt="0"/>
      <dgm:spPr/>
    </dgm:pt>
    <dgm:pt modelId="{886D7EA0-3EF4-483B-910B-06401F33A510}" type="pres">
      <dgm:prSet presAssocID="{892CA0D9-ED88-4C55-A482-4F3958390B6B}" presName="compNode" presStyleCnt="0"/>
      <dgm:spPr/>
    </dgm:pt>
    <dgm:pt modelId="{ED0250DF-DD44-47D0-8698-6B6150E3F095}" type="pres">
      <dgm:prSet presAssocID="{892CA0D9-ED88-4C55-A482-4F3958390B6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ike"/>
        </a:ext>
      </dgm:extLst>
    </dgm:pt>
    <dgm:pt modelId="{58E2EF8A-8B55-4E15-8E97-21E22064CB84}" type="pres">
      <dgm:prSet presAssocID="{892CA0D9-ED88-4C55-A482-4F3958390B6B}" presName="spaceRect" presStyleCnt="0"/>
      <dgm:spPr/>
    </dgm:pt>
    <dgm:pt modelId="{48DFAE0B-F5D9-4422-96B5-9E79B58F33CF}" type="pres">
      <dgm:prSet presAssocID="{892CA0D9-ED88-4C55-A482-4F3958390B6B}" presName="textRect" presStyleLbl="revTx" presStyleIdx="1" presStyleCnt="5">
        <dgm:presLayoutVars>
          <dgm:chMax val="1"/>
          <dgm:chPref val="1"/>
        </dgm:presLayoutVars>
      </dgm:prSet>
      <dgm:spPr/>
    </dgm:pt>
    <dgm:pt modelId="{B13C39B4-5E96-468D-BB82-3A8E1A4E6368}" type="pres">
      <dgm:prSet presAssocID="{2F8A2C4F-EA1E-4174-B8D0-FDAD7B31D773}" presName="sibTrans" presStyleCnt="0"/>
      <dgm:spPr/>
    </dgm:pt>
    <dgm:pt modelId="{03645CEA-1785-4BB2-9616-A2B43AC3D609}" type="pres">
      <dgm:prSet presAssocID="{3C3EAB6D-D7F8-4DC0-9A5E-AAB39B0ED09C}" presName="compNode" presStyleCnt="0"/>
      <dgm:spPr/>
    </dgm:pt>
    <dgm:pt modelId="{754A4E91-B6CB-4CDA-9AA8-5E9EF0AA96DB}" type="pres">
      <dgm:prSet presAssocID="{3C3EAB6D-D7F8-4DC0-9A5E-AAB39B0ED09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llseye"/>
        </a:ext>
      </dgm:extLst>
    </dgm:pt>
    <dgm:pt modelId="{FAB90E70-1D00-4DF1-A35B-168B9A5DA8F2}" type="pres">
      <dgm:prSet presAssocID="{3C3EAB6D-D7F8-4DC0-9A5E-AAB39B0ED09C}" presName="spaceRect" presStyleCnt="0"/>
      <dgm:spPr/>
    </dgm:pt>
    <dgm:pt modelId="{128C78E0-DCCE-4B2E-A0EC-AC45FA74FA87}" type="pres">
      <dgm:prSet presAssocID="{3C3EAB6D-D7F8-4DC0-9A5E-AAB39B0ED09C}" presName="textRect" presStyleLbl="revTx" presStyleIdx="2" presStyleCnt="5">
        <dgm:presLayoutVars>
          <dgm:chMax val="1"/>
          <dgm:chPref val="1"/>
        </dgm:presLayoutVars>
      </dgm:prSet>
      <dgm:spPr/>
    </dgm:pt>
    <dgm:pt modelId="{051BE0D7-3A9B-4C58-8719-E824C74F6B47}" type="pres">
      <dgm:prSet presAssocID="{AD2AB755-3F1E-495E-A253-858376B5B617}" presName="sibTrans" presStyleCnt="0"/>
      <dgm:spPr/>
    </dgm:pt>
    <dgm:pt modelId="{662EB281-C604-4152-AFE7-7BA80D3C21DA}" type="pres">
      <dgm:prSet presAssocID="{E0990991-358B-46A0-B4DD-8A4396A5474F}" presName="compNode" presStyleCnt="0"/>
      <dgm:spPr/>
    </dgm:pt>
    <dgm:pt modelId="{46064E59-A5B3-4282-9317-13F08FC8F82A}" type="pres">
      <dgm:prSet presAssocID="{E0990991-358B-46A0-B4DD-8A4396A5474F}"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Gavel with solid fill"/>
        </a:ext>
      </dgm:extLst>
    </dgm:pt>
    <dgm:pt modelId="{4CDDA73F-0469-4FA0-9FC8-C7A8C7F3A9DE}" type="pres">
      <dgm:prSet presAssocID="{E0990991-358B-46A0-B4DD-8A4396A5474F}" presName="spaceRect" presStyleCnt="0"/>
      <dgm:spPr/>
    </dgm:pt>
    <dgm:pt modelId="{52817E1D-C79B-4BCF-BF8C-8E9A72FAD0E2}" type="pres">
      <dgm:prSet presAssocID="{E0990991-358B-46A0-B4DD-8A4396A5474F}" presName="textRect" presStyleLbl="revTx" presStyleIdx="3" presStyleCnt="5">
        <dgm:presLayoutVars>
          <dgm:chMax val="1"/>
          <dgm:chPref val="1"/>
        </dgm:presLayoutVars>
      </dgm:prSet>
      <dgm:spPr/>
    </dgm:pt>
    <dgm:pt modelId="{685EE058-5302-407D-A9FF-F4A7F406F545}" type="pres">
      <dgm:prSet presAssocID="{EA1173E7-243A-4E4B-9E6E-22D29564DE3B}" presName="sibTrans" presStyleCnt="0"/>
      <dgm:spPr/>
    </dgm:pt>
    <dgm:pt modelId="{E01BA011-F82E-4127-804E-D6A6CDD54BC9}" type="pres">
      <dgm:prSet presAssocID="{0CEC1DCB-B50E-40BD-919B-24B389864C59}" presName="compNode" presStyleCnt="0"/>
      <dgm:spPr/>
    </dgm:pt>
    <dgm:pt modelId="{F8974B06-6AF0-4D23-ACE5-02A5DB8084EA}" type="pres">
      <dgm:prSet presAssocID="{0CEC1DCB-B50E-40BD-919B-24B389864C5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Sustainability"/>
        </a:ext>
      </dgm:extLst>
    </dgm:pt>
    <dgm:pt modelId="{3FB67629-04D8-4BB1-A47A-9B7F9E3E17B8}" type="pres">
      <dgm:prSet presAssocID="{0CEC1DCB-B50E-40BD-919B-24B389864C59}" presName="spaceRect" presStyleCnt="0"/>
      <dgm:spPr/>
    </dgm:pt>
    <dgm:pt modelId="{FC57E32B-0DAF-461D-9617-E01916BC420B}" type="pres">
      <dgm:prSet presAssocID="{0CEC1DCB-B50E-40BD-919B-24B389864C59}" presName="textRect" presStyleLbl="revTx" presStyleIdx="4" presStyleCnt="5">
        <dgm:presLayoutVars>
          <dgm:chMax val="1"/>
          <dgm:chPref val="1"/>
        </dgm:presLayoutVars>
      </dgm:prSet>
      <dgm:spPr/>
    </dgm:pt>
  </dgm:ptLst>
  <dgm:cxnLst>
    <dgm:cxn modelId="{80D4EB10-AEE8-4049-9CE6-468D5629C9D0}" type="presOf" srcId="{E0990991-358B-46A0-B4DD-8A4396A5474F}" destId="{52817E1D-C79B-4BCF-BF8C-8E9A72FAD0E2}" srcOrd="0" destOrd="0" presId="urn:microsoft.com/office/officeart/2018/2/layout/IconLabelList"/>
    <dgm:cxn modelId="{C463651E-569E-446F-B765-24A25F326B3D}" srcId="{EE5D5D8C-D1D7-43D7-B938-16D890E48EA4}" destId="{0CEC1DCB-B50E-40BD-919B-24B389864C59}" srcOrd="4" destOrd="0" parTransId="{D21B2FC3-02B8-45E3-8ADC-1D161C747BD9}" sibTransId="{61BC19E0-C812-407D-93D0-83F9EB98E7EA}"/>
    <dgm:cxn modelId="{18E1C51F-0964-EF49-9332-6C814CEBE176}" type="presOf" srcId="{3C3EAB6D-D7F8-4DC0-9A5E-AAB39B0ED09C}" destId="{128C78E0-DCCE-4B2E-A0EC-AC45FA74FA87}" srcOrd="0" destOrd="0" presId="urn:microsoft.com/office/officeart/2018/2/layout/IconLabelList"/>
    <dgm:cxn modelId="{62D7124D-7946-4759-8DFB-042A59120F5B}" srcId="{EE5D5D8C-D1D7-43D7-B938-16D890E48EA4}" destId="{A616BB75-F33D-4032-BCE9-C82F282F7293}" srcOrd="0" destOrd="0" parTransId="{96F25DEE-146E-4F4D-93FA-AFEDDA10CF78}" sibTransId="{0CC1252B-F3F0-4BFA-A32D-726C6D3DC6D3}"/>
    <dgm:cxn modelId="{0E15F17A-4860-4CFE-9A8F-DE664FF50D7E}" srcId="{EE5D5D8C-D1D7-43D7-B938-16D890E48EA4}" destId="{892CA0D9-ED88-4C55-A482-4F3958390B6B}" srcOrd="1" destOrd="0" parTransId="{6368264D-E75B-4D46-983E-1B0B47737C1C}" sibTransId="{2F8A2C4F-EA1E-4174-B8D0-FDAD7B31D773}"/>
    <dgm:cxn modelId="{8822EA96-569C-B144-B289-B336B09C063C}" type="presOf" srcId="{892CA0D9-ED88-4C55-A482-4F3958390B6B}" destId="{48DFAE0B-F5D9-4422-96B5-9E79B58F33CF}" srcOrd="0" destOrd="0" presId="urn:microsoft.com/office/officeart/2018/2/layout/IconLabelList"/>
    <dgm:cxn modelId="{922590AB-2602-4822-9B43-71C4A90EF4C8}" srcId="{EE5D5D8C-D1D7-43D7-B938-16D890E48EA4}" destId="{3C3EAB6D-D7F8-4DC0-9A5E-AAB39B0ED09C}" srcOrd="2" destOrd="0" parTransId="{713DF4F0-C043-4570-B5B5-EBC5CCCF07DE}" sibTransId="{AD2AB755-3F1E-495E-A253-858376B5B617}"/>
    <dgm:cxn modelId="{101F3AC2-827C-6B4B-B538-380D0F420156}" type="presOf" srcId="{EE5D5D8C-D1D7-43D7-B938-16D890E48EA4}" destId="{4E402455-0004-479D-9BBE-53405D4A0E2D}" srcOrd="0" destOrd="0" presId="urn:microsoft.com/office/officeart/2018/2/layout/IconLabelList"/>
    <dgm:cxn modelId="{3EECEDDB-1087-2A47-B182-7792A31AAF90}" type="presOf" srcId="{0CEC1DCB-B50E-40BD-919B-24B389864C59}" destId="{FC57E32B-0DAF-461D-9617-E01916BC420B}" srcOrd="0" destOrd="0" presId="urn:microsoft.com/office/officeart/2018/2/layout/IconLabelList"/>
    <dgm:cxn modelId="{4AACD7EE-45EE-4478-B95B-9046B8AF6552}" srcId="{EE5D5D8C-D1D7-43D7-B938-16D890E48EA4}" destId="{E0990991-358B-46A0-B4DD-8A4396A5474F}" srcOrd="3" destOrd="0" parTransId="{1431AD59-E062-4674-AF65-02F16DA5B778}" sibTransId="{EA1173E7-243A-4E4B-9E6E-22D29564DE3B}"/>
    <dgm:cxn modelId="{0203B1F0-729B-3D45-91B5-CFCFFB38666A}" type="presOf" srcId="{A616BB75-F33D-4032-BCE9-C82F282F7293}" destId="{4C6D2061-81C8-47B9-A971-70B2567F35D2}" srcOrd="0" destOrd="0" presId="urn:microsoft.com/office/officeart/2018/2/layout/IconLabelList"/>
    <dgm:cxn modelId="{C55BCAB8-8D59-0340-B686-218E8839D8BD}" type="presParOf" srcId="{4E402455-0004-479D-9BBE-53405D4A0E2D}" destId="{EA376ABD-B348-484B-BF5C-07D8CA602100}" srcOrd="0" destOrd="0" presId="urn:microsoft.com/office/officeart/2018/2/layout/IconLabelList"/>
    <dgm:cxn modelId="{1DA3433F-B432-FA4E-A272-B71D247CE3C1}" type="presParOf" srcId="{EA376ABD-B348-484B-BF5C-07D8CA602100}" destId="{7B499EA4-6811-467B-B654-44AB4DC3AE93}" srcOrd="0" destOrd="0" presId="urn:microsoft.com/office/officeart/2018/2/layout/IconLabelList"/>
    <dgm:cxn modelId="{76515A11-1BF0-4F47-9350-C368FF0A944D}" type="presParOf" srcId="{EA376ABD-B348-484B-BF5C-07D8CA602100}" destId="{7F7F7AC1-0AA5-42A9-993F-35D9D4C940B2}" srcOrd="1" destOrd="0" presId="urn:microsoft.com/office/officeart/2018/2/layout/IconLabelList"/>
    <dgm:cxn modelId="{B9AA8E71-E27B-084A-9AF0-F7700964D087}" type="presParOf" srcId="{EA376ABD-B348-484B-BF5C-07D8CA602100}" destId="{4C6D2061-81C8-47B9-A971-70B2567F35D2}" srcOrd="2" destOrd="0" presId="urn:microsoft.com/office/officeart/2018/2/layout/IconLabelList"/>
    <dgm:cxn modelId="{B2436091-F2C5-CB4A-A08D-D8DA1E974A2A}" type="presParOf" srcId="{4E402455-0004-479D-9BBE-53405D4A0E2D}" destId="{8C4B0350-C4D3-41EF-A95D-2095062C621E}" srcOrd="1" destOrd="0" presId="urn:microsoft.com/office/officeart/2018/2/layout/IconLabelList"/>
    <dgm:cxn modelId="{1FFA5D9F-0442-7042-9993-E96C889364EA}" type="presParOf" srcId="{4E402455-0004-479D-9BBE-53405D4A0E2D}" destId="{886D7EA0-3EF4-483B-910B-06401F33A510}" srcOrd="2" destOrd="0" presId="urn:microsoft.com/office/officeart/2018/2/layout/IconLabelList"/>
    <dgm:cxn modelId="{4393DCE5-5962-C948-803F-4085EDC0E6F5}" type="presParOf" srcId="{886D7EA0-3EF4-483B-910B-06401F33A510}" destId="{ED0250DF-DD44-47D0-8698-6B6150E3F095}" srcOrd="0" destOrd="0" presId="urn:microsoft.com/office/officeart/2018/2/layout/IconLabelList"/>
    <dgm:cxn modelId="{301D9ED9-A07E-A043-BCAB-4336F7841F78}" type="presParOf" srcId="{886D7EA0-3EF4-483B-910B-06401F33A510}" destId="{58E2EF8A-8B55-4E15-8E97-21E22064CB84}" srcOrd="1" destOrd="0" presId="urn:microsoft.com/office/officeart/2018/2/layout/IconLabelList"/>
    <dgm:cxn modelId="{F229A305-7F31-9847-9F50-38FED1B547BD}" type="presParOf" srcId="{886D7EA0-3EF4-483B-910B-06401F33A510}" destId="{48DFAE0B-F5D9-4422-96B5-9E79B58F33CF}" srcOrd="2" destOrd="0" presId="urn:microsoft.com/office/officeart/2018/2/layout/IconLabelList"/>
    <dgm:cxn modelId="{034E1DEC-9D1A-9F4E-92A4-5B415ACED918}" type="presParOf" srcId="{4E402455-0004-479D-9BBE-53405D4A0E2D}" destId="{B13C39B4-5E96-468D-BB82-3A8E1A4E6368}" srcOrd="3" destOrd="0" presId="urn:microsoft.com/office/officeart/2018/2/layout/IconLabelList"/>
    <dgm:cxn modelId="{CECFB966-EBE3-634D-B38D-F86AF0B2C740}" type="presParOf" srcId="{4E402455-0004-479D-9BBE-53405D4A0E2D}" destId="{03645CEA-1785-4BB2-9616-A2B43AC3D609}" srcOrd="4" destOrd="0" presId="urn:microsoft.com/office/officeart/2018/2/layout/IconLabelList"/>
    <dgm:cxn modelId="{F6E9C0AE-86FF-D74E-8EE5-547AC6EF7C08}" type="presParOf" srcId="{03645CEA-1785-4BB2-9616-A2B43AC3D609}" destId="{754A4E91-B6CB-4CDA-9AA8-5E9EF0AA96DB}" srcOrd="0" destOrd="0" presId="urn:microsoft.com/office/officeart/2018/2/layout/IconLabelList"/>
    <dgm:cxn modelId="{8BC75BF0-B479-4344-91CF-A52B921CBBF3}" type="presParOf" srcId="{03645CEA-1785-4BB2-9616-A2B43AC3D609}" destId="{FAB90E70-1D00-4DF1-A35B-168B9A5DA8F2}" srcOrd="1" destOrd="0" presId="urn:microsoft.com/office/officeart/2018/2/layout/IconLabelList"/>
    <dgm:cxn modelId="{700372EB-E417-A243-BD37-4EB2420BFEF5}" type="presParOf" srcId="{03645CEA-1785-4BB2-9616-A2B43AC3D609}" destId="{128C78E0-DCCE-4B2E-A0EC-AC45FA74FA87}" srcOrd="2" destOrd="0" presId="urn:microsoft.com/office/officeart/2018/2/layout/IconLabelList"/>
    <dgm:cxn modelId="{0B4B5B16-8A86-F741-BD21-C1C0DC55E7E6}" type="presParOf" srcId="{4E402455-0004-479D-9BBE-53405D4A0E2D}" destId="{051BE0D7-3A9B-4C58-8719-E824C74F6B47}" srcOrd="5" destOrd="0" presId="urn:microsoft.com/office/officeart/2018/2/layout/IconLabelList"/>
    <dgm:cxn modelId="{333C3A32-F45B-AD4B-BA79-AE408060815D}" type="presParOf" srcId="{4E402455-0004-479D-9BBE-53405D4A0E2D}" destId="{662EB281-C604-4152-AFE7-7BA80D3C21DA}" srcOrd="6" destOrd="0" presId="urn:microsoft.com/office/officeart/2018/2/layout/IconLabelList"/>
    <dgm:cxn modelId="{0C824018-B4D7-A64C-A5F6-E844FF3CDABE}" type="presParOf" srcId="{662EB281-C604-4152-AFE7-7BA80D3C21DA}" destId="{46064E59-A5B3-4282-9317-13F08FC8F82A}" srcOrd="0" destOrd="0" presId="urn:microsoft.com/office/officeart/2018/2/layout/IconLabelList"/>
    <dgm:cxn modelId="{B6D72B08-D39B-6245-B39B-972C3C5EB010}" type="presParOf" srcId="{662EB281-C604-4152-AFE7-7BA80D3C21DA}" destId="{4CDDA73F-0469-4FA0-9FC8-C7A8C7F3A9DE}" srcOrd="1" destOrd="0" presId="urn:microsoft.com/office/officeart/2018/2/layout/IconLabelList"/>
    <dgm:cxn modelId="{8EA2F5FC-5846-B449-9ADA-6D9E3CC17468}" type="presParOf" srcId="{662EB281-C604-4152-AFE7-7BA80D3C21DA}" destId="{52817E1D-C79B-4BCF-BF8C-8E9A72FAD0E2}" srcOrd="2" destOrd="0" presId="urn:microsoft.com/office/officeart/2018/2/layout/IconLabelList"/>
    <dgm:cxn modelId="{066B1B94-7633-3E44-B72F-E0755EC51C64}" type="presParOf" srcId="{4E402455-0004-479D-9BBE-53405D4A0E2D}" destId="{685EE058-5302-407D-A9FF-F4A7F406F545}" srcOrd="7" destOrd="0" presId="urn:microsoft.com/office/officeart/2018/2/layout/IconLabelList"/>
    <dgm:cxn modelId="{6FA12EFF-6B6C-F54A-9935-025E7FE82C66}" type="presParOf" srcId="{4E402455-0004-479D-9BBE-53405D4A0E2D}" destId="{E01BA011-F82E-4127-804E-D6A6CDD54BC9}" srcOrd="8" destOrd="0" presId="urn:microsoft.com/office/officeart/2018/2/layout/IconLabelList"/>
    <dgm:cxn modelId="{F49EBDCC-93C8-AF45-9AF3-38126FF29B88}" type="presParOf" srcId="{E01BA011-F82E-4127-804E-D6A6CDD54BC9}" destId="{F8974B06-6AF0-4D23-ACE5-02A5DB8084EA}" srcOrd="0" destOrd="0" presId="urn:microsoft.com/office/officeart/2018/2/layout/IconLabelList"/>
    <dgm:cxn modelId="{EC7FA033-4779-044A-91C5-2784A6BF687D}" type="presParOf" srcId="{E01BA011-F82E-4127-804E-D6A6CDD54BC9}" destId="{3FB67629-04D8-4BB1-A47A-9B7F9E3E17B8}" srcOrd="1" destOrd="0" presId="urn:microsoft.com/office/officeart/2018/2/layout/IconLabelList"/>
    <dgm:cxn modelId="{B307A77D-E257-024B-8627-ED068FFF9879}" type="presParOf" srcId="{E01BA011-F82E-4127-804E-D6A6CDD54BC9}" destId="{FC57E32B-0DAF-461D-9617-E01916BC420B}"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29403AA-6DBC-48FE-BE3A-4F793154C913}" type="doc">
      <dgm:prSet loTypeId="urn:microsoft.com/office/officeart/2018/2/layout/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CC2598F3-B165-4EAF-8CCB-8071A2CB62AA}">
      <dgm:prSet/>
      <dgm:spPr/>
      <dgm:t>
        <a:bodyPr/>
        <a:lstStyle/>
        <a:p>
          <a:pPr>
            <a:lnSpc>
              <a:spcPct val="100000"/>
            </a:lnSpc>
            <a:defRPr b="1"/>
          </a:pPr>
          <a:r>
            <a:rPr lang="en-US" b="1" dirty="0">
              <a:effectLst/>
              <a:latin typeface="Calibri" panose="020F0502020204030204" pitchFamily="34" charset="0"/>
              <a:ea typeface="Calibri" panose="020F0502020204030204" pitchFamily="34" charset="0"/>
              <a:cs typeface="Times New Roman" panose="02020603050405020304" pitchFamily="18" charset="0"/>
            </a:rPr>
            <a:t>Incentives for Clean Technology</a:t>
          </a:r>
          <a:endParaRPr lang="en-US" b="1" dirty="0"/>
        </a:p>
      </dgm:t>
    </dgm:pt>
    <dgm:pt modelId="{347A4D53-BAA1-4D30-B094-E2C6770A6DB2}" type="parTrans" cxnId="{86BF79E3-C824-422F-9E25-7FF58020696C}">
      <dgm:prSet/>
      <dgm:spPr/>
      <dgm:t>
        <a:bodyPr/>
        <a:lstStyle/>
        <a:p>
          <a:endParaRPr lang="en-US"/>
        </a:p>
      </dgm:t>
    </dgm:pt>
    <dgm:pt modelId="{9495562F-37CA-463D-B51E-866CF83061F0}" type="sibTrans" cxnId="{86BF79E3-C824-422F-9E25-7FF58020696C}">
      <dgm:prSet/>
      <dgm:spPr/>
      <dgm:t>
        <a:bodyPr/>
        <a:lstStyle/>
        <a:p>
          <a:endParaRPr lang="en-US"/>
        </a:p>
      </dgm:t>
    </dgm:pt>
    <dgm:pt modelId="{B1FAD846-3038-4DD0-81B1-7D46B8EEF28C}">
      <dgm:prSet custT="1"/>
      <dgm:spPr/>
      <dgm:t>
        <a:bodyPr/>
        <a:lstStyle/>
        <a:p>
          <a:pPr>
            <a:lnSpc>
              <a:spcPct val="100000"/>
            </a:lnSpc>
          </a:pPr>
          <a:r>
            <a:rPr lang="en-US" sz="1400" dirty="0">
              <a:effectLst/>
              <a:latin typeface="Calibri" panose="020F0502020204030204" pitchFamily="34" charset="0"/>
              <a:ea typeface="Calibri" panose="020F0502020204030204" pitchFamily="34" charset="0"/>
              <a:cs typeface="Times New Roman" panose="02020603050405020304" pitchFamily="18" charset="0"/>
            </a:rPr>
            <a:t>Industries that invest in clean technologies and continuous monitoring of their emissions can be offered tax incentives, grants, and subsidies to industries.</a:t>
          </a:r>
        </a:p>
        <a:p>
          <a:pPr>
            <a:lnSpc>
              <a:spcPct val="100000"/>
            </a:lnSpc>
          </a:pPr>
          <a:endParaRPr lang="en-US" sz="1400" dirty="0"/>
        </a:p>
      </dgm:t>
    </dgm:pt>
    <dgm:pt modelId="{81D7DBD4-C7C6-47C0-A0F2-A465F3491D45}" type="parTrans" cxnId="{3D56E8A5-BBBF-40E7-A93F-B52DB49F4B8C}">
      <dgm:prSet/>
      <dgm:spPr/>
      <dgm:t>
        <a:bodyPr/>
        <a:lstStyle/>
        <a:p>
          <a:endParaRPr lang="en-US"/>
        </a:p>
      </dgm:t>
    </dgm:pt>
    <dgm:pt modelId="{7D86AAD0-4054-4FCC-B66E-9618092C0CCD}" type="sibTrans" cxnId="{3D56E8A5-BBBF-40E7-A93F-B52DB49F4B8C}">
      <dgm:prSet/>
      <dgm:spPr/>
      <dgm:t>
        <a:bodyPr/>
        <a:lstStyle/>
        <a:p>
          <a:endParaRPr lang="en-US"/>
        </a:p>
      </dgm:t>
    </dgm:pt>
    <dgm:pt modelId="{220E3655-1120-4567-98F8-5279899250E6}">
      <dgm:prSet/>
      <dgm:spPr/>
      <dgm:t>
        <a:bodyPr/>
        <a:lstStyle/>
        <a:p>
          <a:pPr>
            <a:lnSpc>
              <a:spcPct val="100000"/>
            </a:lnSpc>
            <a:defRPr b="1"/>
          </a:pPr>
          <a:r>
            <a:rPr lang="en-US" b="1" dirty="0">
              <a:effectLst/>
              <a:latin typeface="Calibri" panose="020F0502020204030204" pitchFamily="34" charset="0"/>
              <a:ea typeface="Calibri" panose="020F0502020204030204" pitchFamily="34" charset="0"/>
              <a:cs typeface="Times New Roman" panose="02020603050405020304" pitchFamily="18" charset="0"/>
            </a:rPr>
            <a:t>Invest in Research</a:t>
          </a:r>
          <a:endParaRPr lang="en-US" dirty="0"/>
        </a:p>
      </dgm:t>
    </dgm:pt>
    <dgm:pt modelId="{BCF86D71-4418-469C-85C8-65CC19A83433}" type="parTrans" cxnId="{C15C619E-98B6-4A96-9438-5FD64100AE54}">
      <dgm:prSet/>
      <dgm:spPr/>
      <dgm:t>
        <a:bodyPr/>
        <a:lstStyle/>
        <a:p>
          <a:endParaRPr lang="en-US"/>
        </a:p>
      </dgm:t>
    </dgm:pt>
    <dgm:pt modelId="{52190702-FA6C-43C6-9D7B-4A0846911386}" type="sibTrans" cxnId="{C15C619E-98B6-4A96-9438-5FD64100AE54}">
      <dgm:prSet/>
      <dgm:spPr/>
      <dgm:t>
        <a:bodyPr/>
        <a:lstStyle/>
        <a:p>
          <a:endParaRPr lang="en-US"/>
        </a:p>
      </dgm:t>
    </dgm:pt>
    <dgm:pt modelId="{F7D6A83F-AB4C-4475-9776-B89D8EBAEC1A}">
      <dgm:prSet custT="1"/>
      <dgm:spPr/>
      <dgm:t>
        <a:bodyPr/>
        <a:lstStyle/>
        <a:p>
          <a:pPr>
            <a:lnSpc>
              <a:spcPct val="100000"/>
            </a:lnSpc>
          </a:pPr>
          <a:r>
            <a:rPr lang="en-US" sz="1400" dirty="0">
              <a:effectLst/>
              <a:latin typeface="Calibri" panose="020F0502020204030204" pitchFamily="34" charset="0"/>
              <a:ea typeface="Calibri" panose="020F0502020204030204" pitchFamily="34" charset="0"/>
              <a:cs typeface="Times New Roman" panose="02020603050405020304" pitchFamily="18" charset="0"/>
            </a:rPr>
            <a:t>Allocate significant funding for research into new technologies and methods for reducing air pollution and GHG emissions, including renewable energy, battery storage technology, and sustainable urban planning.</a:t>
          </a:r>
          <a:endParaRPr lang="en-US" sz="1400" dirty="0"/>
        </a:p>
      </dgm:t>
    </dgm:pt>
    <dgm:pt modelId="{7F46A4A3-DA1A-4D04-AFCC-7516FC9094D4}" type="parTrans" cxnId="{22E11E72-339A-4006-BF51-D4D38147CF6D}">
      <dgm:prSet/>
      <dgm:spPr/>
      <dgm:t>
        <a:bodyPr/>
        <a:lstStyle/>
        <a:p>
          <a:endParaRPr lang="en-US"/>
        </a:p>
      </dgm:t>
    </dgm:pt>
    <dgm:pt modelId="{C94EB6AB-9CB3-46EC-9D41-F16A4E7DA708}" type="sibTrans" cxnId="{22E11E72-339A-4006-BF51-D4D38147CF6D}">
      <dgm:prSet/>
      <dgm:spPr/>
      <dgm:t>
        <a:bodyPr/>
        <a:lstStyle/>
        <a:p>
          <a:endParaRPr lang="en-US"/>
        </a:p>
      </dgm:t>
    </dgm:pt>
    <dgm:pt modelId="{4E80567D-767B-44AA-80DE-B91AD43511E4}">
      <dgm:prSet/>
      <dgm:spPr/>
      <dgm:t>
        <a:bodyPr/>
        <a:lstStyle/>
        <a:p>
          <a:pPr>
            <a:lnSpc>
              <a:spcPct val="100000"/>
            </a:lnSpc>
            <a:defRPr b="1"/>
          </a:pPr>
          <a:r>
            <a:rPr lang="en-US" b="1" dirty="0">
              <a:effectLst/>
              <a:latin typeface="Calibri" panose="020F0502020204030204" pitchFamily="34" charset="0"/>
              <a:ea typeface="Calibri" panose="020F0502020204030204" pitchFamily="34" charset="0"/>
              <a:cs typeface="Times New Roman" panose="02020603050405020304" pitchFamily="18" charset="0"/>
            </a:rPr>
            <a:t>Reducing Air pollution from Ports</a:t>
          </a:r>
          <a:endParaRPr lang="en-US" dirty="0"/>
        </a:p>
      </dgm:t>
    </dgm:pt>
    <dgm:pt modelId="{3A2F8AAF-8439-4546-A36F-1B6D6D332717}" type="parTrans" cxnId="{5BDA91D3-B115-415B-B696-DBACDE1FC6D4}">
      <dgm:prSet/>
      <dgm:spPr/>
      <dgm:t>
        <a:bodyPr/>
        <a:lstStyle/>
        <a:p>
          <a:endParaRPr lang="en-US"/>
        </a:p>
      </dgm:t>
    </dgm:pt>
    <dgm:pt modelId="{42E4FAEA-3FB7-4CF8-88C3-22941D4059C7}" type="sibTrans" cxnId="{5BDA91D3-B115-415B-B696-DBACDE1FC6D4}">
      <dgm:prSet/>
      <dgm:spPr/>
      <dgm:t>
        <a:bodyPr/>
        <a:lstStyle/>
        <a:p>
          <a:endParaRPr lang="en-US"/>
        </a:p>
      </dgm:t>
    </dgm:pt>
    <dgm:pt modelId="{6868BE28-7401-41BF-9FAA-018D237916E5}">
      <dgm:prSet custT="1"/>
      <dgm:spPr/>
      <dgm:t>
        <a:bodyPr/>
        <a:lstStyle/>
        <a:p>
          <a:pPr>
            <a:lnSpc>
              <a:spcPct val="100000"/>
            </a:lnSpc>
          </a:pPr>
          <a:r>
            <a:rPr lang="en-US" sz="1400" dirty="0">
              <a:effectLst/>
              <a:latin typeface="Calibri" panose="020F0502020204030204" pitchFamily="34" charset="0"/>
              <a:ea typeface="Calibri" panose="020F0502020204030204" pitchFamily="34" charset="0"/>
              <a:cs typeface="Times New Roman" panose="02020603050405020304" pitchFamily="18" charset="0"/>
            </a:rPr>
            <a:t>Invest in smart technologies such as supply chain management, travel route planning to optimize sea trading.</a:t>
          </a:r>
        </a:p>
        <a:p>
          <a:pPr>
            <a:lnSpc>
              <a:spcPct val="100000"/>
            </a:lnSpc>
          </a:pPr>
          <a:endParaRPr lang="en-US" sz="1400" dirty="0"/>
        </a:p>
      </dgm:t>
    </dgm:pt>
    <dgm:pt modelId="{7ACD22FB-B3BA-40F6-8106-CF6CFD561107}" type="parTrans" cxnId="{B90E9044-BB3C-453F-AB5C-7A804E558E2E}">
      <dgm:prSet/>
      <dgm:spPr/>
      <dgm:t>
        <a:bodyPr/>
        <a:lstStyle/>
        <a:p>
          <a:endParaRPr lang="en-US"/>
        </a:p>
      </dgm:t>
    </dgm:pt>
    <dgm:pt modelId="{44F1BF39-9C85-445A-9E65-61384722C402}" type="sibTrans" cxnId="{B90E9044-BB3C-453F-AB5C-7A804E558E2E}">
      <dgm:prSet/>
      <dgm:spPr/>
      <dgm:t>
        <a:bodyPr/>
        <a:lstStyle/>
        <a:p>
          <a:endParaRPr lang="en-US"/>
        </a:p>
      </dgm:t>
    </dgm:pt>
    <dgm:pt modelId="{C156CFBF-8541-B643-AED2-750BB41981B0}">
      <dgm:prSet custT="1"/>
      <dgm:spPr/>
      <dgm:t>
        <a:bodyPr/>
        <a:lstStyle/>
        <a:p>
          <a:pPr>
            <a:lnSpc>
              <a:spcPct val="100000"/>
            </a:lnSpc>
          </a:pPr>
          <a:r>
            <a:rPr lang="en-US" sz="1400" dirty="0">
              <a:effectLst/>
              <a:latin typeface="Calibri" panose="020F0502020204030204" pitchFamily="34" charset="0"/>
              <a:ea typeface="Calibri" panose="020F0502020204030204" pitchFamily="34" charset="0"/>
              <a:cs typeface="Times New Roman" panose="02020603050405020304" pitchFamily="18" charset="0"/>
            </a:rPr>
            <a:t>People who choose to drive electric vehicles, can be offered some tax incentives. Businesses like taxis can be offered incentives for choosing electric vehicles as well.</a:t>
          </a:r>
        </a:p>
      </dgm:t>
    </dgm:pt>
    <dgm:pt modelId="{CDA5FC7F-E3CE-434E-AFB9-05056B37BEBF}" type="parTrans" cxnId="{0FD97714-DFF3-5945-B17E-3AD493C0063A}">
      <dgm:prSet/>
      <dgm:spPr/>
      <dgm:t>
        <a:bodyPr/>
        <a:lstStyle/>
        <a:p>
          <a:endParaRPr lang="en-US"/>
        </a:p>
      </dgm:t>
    </dgm:pt>
    <dgm:pt modelId="{6FAFCF78-A400-B945-9F51-BEF306985BD5}" type="sibTrans" cxnId="{0FD97714-DFF3-5945-B17E-3AD493C0063A}">
      <dgm:prSet/>
      <dgm:spPr/>
      <dgm:t>
        <a:bodyPr/>
        <a:lstStyle/>
        <a:p>
          <a:endParaRPr lang="en-US"/>
        </a:p>
      </dgm:t>
    </dgm:pt>
    <dgm:pt modelId="{D26B5E22-002B-4640-B71E-7DF18ABC5039}">
      <dgm:prSet custT="1"/>
      <dgm:spPr/>
      <dgm:t>
        <a:bodyPr/>
        <a:lstStyle/>
        <a:p>
          <a:pPr>
            <a:lnSpc>
              <a:spcPct val="100000"/>
            </a:lnSpc>
          </a:pPr>
          <a:r>
            <a:rPr lang="en-US" sz="1400" dirty="0">
              <a:effectLst/>
              <a:latin typeface="Calibri" panose="020F0502020204030204" pitchFamily="34" charset="0"/>
              <a:ea typeface="Calibri" panose="020F0502020204030204" pitchFamily="34" charset="0"/>
              <a:cs typeface="Times New Roman" panose="02020603050405020304" pitchFamily="18" charset="0"/>
            </a:rPr>
            <a:t>Switch to low-sulfur fuel alternatives or a newer technology called “On-Shore electricity”. Shore power cuts air pollution from ships at berth by 95 percent and can be implemented in Singapore.</a:t>
          </a:r>
        </a:p>
      </dgm:t>
    </dgm:pt>
    <dgm:pt modelId="{1B0D0541-CFCA-7644-A561-F1C83BA55D43}" type="parTrans" cxnId="{0F8C0C1F-8694-1642-B047-9C450B0C7582}">
      <dgm:prSet/>
      <dgm:spPr/>
      <dgm:t>
        <a:bodyPr/>
        <a:lstStyle/>
        <a:p>
          <a:endParaRPr lang="en-US"/>
        </a:p>
      </dgm:t>
    </dgm:pt>
    <dgm:pt modelId="{47CE2092-06EA-9F42-90DD-77ACD03BF61B}" type="sibTrans" cxnId="{0F8C0C1F-8694-1642-B047-9C450B0C7582}">
      <dgm:prSet/>
      <dgm:spPr/>
      <dgm:t>
        <a:bodyPr/>
        <a:lstStyle/>
        <a:p>
          <a:endParaRPr lang="en-US"/>
        </a:p>
      </dgm:t>
    </dgm:pt>
    <dgm:pt modelId="{730F13EC-FBEE-41AA-8C92-60BB417363FF}" type="pres">
      <dgm:prSet presAssocID="{029403AA-6DBC-48FE-BE3A-4F793154C913}" presName="root" presStyleCnt="0">
        <dgm:presLayoutVars>
          <dgm:dir/>
          <dgm:resizeHandles val="exact"/>
        </dgm:presLayoutVars>
      </dgm:prSet>
      <dgm:spPr/>
    </dgm:pt>
    <dgm:pt modelId="{A8B5DA93-F2B6-49A2-8BE8-BA4725CA5702}" type="pres">
      <dgm:prSet presAssocID="{CC2598F3-B165-4EAF-8CCB-8071A2CB62AA}" presName="compNode" presStyleCnt="0"/>
      <dgm:spPr/>
    </dgm:pt>
    <dgm:pt modelId="{08F906B3-926B-442A-9A1D-D97CEC8E6085}" type="pres">
      <dgm:prSet presAssocID="{CC2598F3-B165-4EAF-8CCB-8071A2CB62AA}" presName="iconRect" presStyleLbl="node1" presStyleIdx="0" presStyleCnt="3" custLinFactNeighborX="68776" custLinFactNeighborY="-6771"/>
      <dgm:spPr>
        <a:blipFill>
          <a:blip xmlns:r="http://schemas.openxmlformats.org/officeDocument/2006/relationships" r:embed="rId1">
            <a:extLst>
              <a:ext uri="{96DAC541-7B7A-43D3-8B79-37D633B846F1}">
                <asvg:svgBlip xmlns:asvg="http://schemas.microsoft.com/office/drawing/2016/SVG/main" r:embed="rId2"/>
              </a:ext>
            </a:extLst>
          </a:blip>
          <a:srcRect/>
          <a:stretch>
            <a:fillRect t="-5000" b="-5000"/>
          </a:stretch>
        </a:blipFill>
        <a:ln>
          <a:noFill/>
        </a:ln>
      </dgm:spPr>
      <dgm:extLst>
        <a:ext uri="{E40237B7-FDA0-4F09-8148-C483321AD2D9}">
          <dgm14:cNvPr xmlns:dgm14="http://schemas.microsoft.com/office/drawing/2010/diagram" id="0" name="" descr="Windmill with solid fill"/>
        </a:ext>
      </dgm:extLst>
    </dgm:pt>
    <dgm:pt modelId="{189E2C7D-AD9A-4ADD-8382-DFD86785364B}" type="pres">
      <dgm:prSet presAssocID="{CC2598F3-B165-4EAF-8CCB-8071A2CB62AA}" presName="iconSpace" presStyleCnt="0"/>
      <dgm:spPr/>
    </dgm:pt>
    <dgm:pt modelId="{9B57524B-F59D-4F6B-A4DB-72F247619472}" type="pres">
      <dgm:prSet presAssocID="{CC2598F3-B165-4EAF-8CCB-8071A2CB62AA}" presName="parTx" presStyleLbl="revTx" presStyleIdx="0" presStyleCnt="6">
        <dgm:presLayoutVars>
          <dgm:chMax val="0"/>
          <dgm:chPref val="0"/>
        </dgm:presLayoutVars>
      </dgm:prSet>
      <dgm:spPr/>
    </dgm:pt>
    <dgm:pt modelId="{F8A4FD2B-E0C4-4E85-85C0-08316ABD28E9}" type="pres">
      <dgm:prSet presAssocID="{CC2598F3-B165-4EAF-8CCB-8071A2CB62AA}" presName="txSpace" presStyleCnt="0"/>
      <dgm:spPr/>
    </dgm:pt>
    <dgm:pt modelId="{B6BE68AD-2EC0-4F98-925C-41594C10ADE5}" type="pres">
      <dgm:prSet presAssocID="{CC2598F3-B165-4EAF-8CCB-8071A2CB62AA}" presName="desTx" presStyleLbl="revTx" presStyleIdx="1" presStyleCnt="6">
        <dgm:presLayoutVars/>
      </dgm:prSet>
      <dgm:spPr/>
    </dgm:pt>
    <dgm:pt modelId="{946A2508-0C27-43E4-8A53-13B693EA50CE}" type="pres">
      <dgm:prSet presAssocID="{9495562F-37CA-463D-B51E-866CF83061F0}" presName="sibTrans" presStyleCnt="0"/>
      <dgm:spPr/>
    </dgm:pt>
    <dgm:pt modelId="{A347E939-7C53-4B56-AAD4-4B9F400B527A}" type="pres">
      <dgm:prSet presAssocID="{220E3655-1120-4567-98F8-5279899250E6}" presName="compNode" presStyleCnt="0"/>
      <dgm:spPr/>
    </dgm:pt>
    <dgm:pt modelId="{A06CE485-66CF-46C2-894E-37FC33483D6B}" type="pres">
      <dgm:prSet presAssocID="{220E3655-1120-4567-98F8-5279899250E6}" presName="iconRect" presStyleLbl="node1" presStyleIdx="1" presStyleCnt="3" custLinFactNeighborX="95882" custLinFactNeighborY="111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cientist female with solid fill"/>
        </a:ext>
      </dgm:extLst>
    </dgm:pt>
    <dgm:pt modelId="{A3665105-6DF3-4AC6-9379-C2F74BF3CA48}" type="pres">
      <dgm:prSet presAssocID="{220E3655-1120-4567-98F8-5279899250E6}" presName="iconSpace" presStyleCnt="0"/>
      <dgm:spPr/>
    </dgm:pt>
    <dgm:pt modelId="{97D92B4E-1BC1-448D-A53F-CDDE1B7D00A9}" type="pres">
      <dgm:prSet presAssocID="{220E3655-1120-4567-98F8-5279899250E6}" presName="parTx" presStyleLbl="revTx" presStyleIdx="2" presStyleCnt="6">
        <dgm:presLayoutVars>
          <dgm:chMax val="0"/>
          <dgm:chPref val="0"/>
        </dgm:presLayoutVars>
      </dgm:prSet>
      <dgm:spPr/>
    </dgm:pt>
    <dgm:pt modelId="{5DE33EB8-C06E-4917-AA71-F04A8A7913AF}" type="pres">
      <dgm:prSet presAssocID="{220E3655-1120-4567-98F8-5279899250E6}" presName="txSpace" presStyleCnt="0"/>
      <dgm:spPr/>
    </dgm:pt>
    <dgm:pt modelId="{AE5B815A-0F1F-4527-BFAE-A810850136DE}" type="pres">
      <dgm:prSet presAssocID="{220E3655-1120-4567-98F8-5279899250E6}" presName="desTx" presStyleLbl="revTx" presStyleIdx="3" presStyleCnt="6">
        <dgm:presLayoutVars/>
      </dgm:prSet>
      <dgm:spPr/>
    </dgm:pt>
    <dgm:pt modelId="{258524E7-56BD-403F-82DD-905D6012016A}" type="pres">
      <dgm:prSet presAssocID="{52190702-FA6C-43C6-9D7B-4A0846911386}" presName="sibTrans" presStyleCnt="0"/>
      <dgm:spPr/>
    </dgm:pt>
    <dgm:pt modelId="{2D9BD1DA-7F42-4404-8FF0-A07C3AA9D3F4}" type="pres">
      <dgm:prSet presAssocID="{4E80567D-767B-44AA-80DE-B91AD43511E4}" presName="compNode" presStyleCnt="0"/>
      <dgm:spPr/>
    </dgm:pt>
    <dgm:pt modelId="{324E19FC-E90C-4759-AB9D-C71B71D27DB9}" type="pres">
      <dgm:prSet presAssocID="{4E80567D-767B-44AA-80DE-B91AD43511E4}" presName="iconRect" presStyleLbl="node1" presStyleIdx="2" presStyleCnt="3" custLinFactNeighborX="90434" custLinFactNeighborY="222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Tug boat with solid fill"/>
        </a:ext>
      </dgm:extLst>
    </dgm:pt>
    <dgm:pt modelId="{6F316928-4508-4000-91A3-D3131A61D038}" type="pres">
      <dgm:prSet presAssocID="{4E80567D-767B-44AA-80DE-B91AD43511E4}" presName="iconSpace" presStyleCnt="0"/>
      <dgm:spPr/>
    </dgm:pt>
    <dgm:pt modelId="{50C0111B-F6A5-478A-A836-A5E0F3718747}" type="pres">
      <dgm:prSet presAssocID="{4E80567D-767B-44AA-80DE-B91AD43511E4}" presName="parTx" presStyleLbl="revTx" presStyleIdx="4" presStyleCnt="6">
        <dgm:presLayoutVars>
          <dgm:chMax val="0"/>
          <dgm:chPref val="0"/>
        </dgm:presLayoutVars>
      </dgm:prSet>
      <dgm:spPr/>
    </dgm:pt>
    <dgm:pt modelId="{8C620B04-C733-431E-A04B-14BE334285F4}" type="pres">
      <dgm:prSet presAssocID="{4E80567D-767B-44AA-80DE-B91AD43511E4}" presName="txSpace" presStyleCnt="0"/>
      <dgm:spPr/>
    </dgm:pt>
    <dgm:pt modelId="{FCF4893D-ECA1-49B2-86BA-14DDE9949FBA}" type="pres">
      <dgm:prSet presAssocID="{4E80567D-767B-44AA-80DE-B91AD43511E4}" presName="desTx" presStyleLbl="revTx" presStyleIdx="5" presStyleCnt="6">
        <dgm:presLayoutVars/>
      </dgm:prSet>
      <dgm:spPr/>
    </dgm:pt>
  </dgm:ptLst>
  <dgm:cxnLst>
    <dgm:cxn modelId="{0FD97714-DFF3-5945-B17E-3AD493C0063A}" srcId="{CC2598F3-B165-4EAF-8CCB-8071A2CB62AA}" destId="{C156CFBF-8541-B643-AED2-750BB41981B0}" srcOrd="1" destOrd="0" parTransId="{CDA5FC7F-E3CE-434E-AFB9-05056B37BEBF}" sibTransId="{6FAFCF78-A400-B945-9F51-BEF306985BD5}"/>
    <dgm:cxn modelId="{0F8C0C1F-8694-1642-B047-9C450B0C7582}" srcId="{4E80567D-767B-44AA-80DE-B91AD43511E4}" destId="{D26B5E22-002B-4640-B71E-7DF18ABC5039}" srcOrd="1" destOrd="0" parTransId="{1B0D0541-CFCA-7644-A561-F1C83BA55D43}" sibTransId="{47CE2092-06EA-9F42-90DD-77ACD03BF61B}"/>
    <dgm:cxn modelId="{F7B25533-8FBB-9242-9CE4-9E82E2F88DD2}" type="presOf" srcId="{6868BE28-7401-41BF-9FAA-018D237916E5}" destId="{FCF4893D-ECA1-49B2-86BA-14DDE9949FBA}" srcOrd="0" destOrd="0" presId="urn:microsoft.com/office/officeart/2018/2/layout/IconLabelDescriptionList"/>
    <dgm:cxn modelId="{512CD433-D925-5341-A372-E0FE5CBCFDCC}" type="presOf" srcId="{029403AA-6DBC-48FE-BE3A-4F793154C913}" destId="{730F13EC-FBEE-41AA-8C92-60BB417363FF}" srcOrd="0" destOrd="0" presId="urn:microsoft.com/office/officeart/2018/2/layout/IconLabelDescriptionList"/>
    <dgm:cxn modelId="{B90E9044-BB3C-453F-AB5C-7A804E558E2E}" srcId="{4E80567D-767B-44AA-80DE-B91AD43511E4}" destId="{6868BE28-7401-41BF-9FAA-018D237916E5}" srcOrd="0" destOrd="0" parTransId="{7ACD22FB-B3BA-40F6-8106-CF6CFD561107}" sibTransId="{44F1BF39-9C85-445A-9E65-61384722C402}"/>
    <dgm:cxn modelId="{22E11E72-339A-4006-BF51-D4D38147CF6D}" srcId="{220E3655-1120-4567-98F8-5279899250E6}" destId="{F7D6A83F-AB4C-4475-9776-B89D8EBAEC1A}" srcOrd="0" destOrd="0" parTransId="{7F46A4A3-DA1A-4D04-AFCC-7516FC9094D4}" sibTransId="{C94EB6AB-9CB3-46EC-9D41-F16A4E7DA708}"/>
    <dgm:cxn modelId="{9924D974-BB94-9740-8A50-937799DA121D}" type="presOf" srcId="{F7D6A83F-AB4C-4475-9776-B89D8EBAEC1A}" destId="{AE5B815A-0F1F-4527-BFAE-A810850136DE}" srcOrd="0" destOrd="0" presId="urn:microsoft.com/office/officeart/2018/2/layout/IconLabelDescriptionList"/>
    <dgm:cxn modelId="{C4EE7695-1B7D-A348-8A48-6ACA8279DB7B}" type="presOf" srcId="{4E80567D-767B-44AA-80DE-B91AD43511E4}" destId="{50C0111B-F6A5-478A-A836-A5E0F3718747}" srcOrd="0" destOrd="0" presId="urn:microsoft.com/office/officeart/2018/2/layout/IconLabelDescriptionList"/>
    <dgm:cxn modelId="{9B6C149C-ACA6-BA46-A141-A84C3D65DEBB}" type="presOf" srcId="{CC2598F3-B165-4EAF-8CCB-8071A2CB62AA}" destId="{9B57524B-F59D-4F6B-A4DB-72F247619472}" srcOrd="0" destOrd="0" presId="urn:microsoft.com/office/officeart/2018/2/layout/IconLabelDescriptionList"/>
    <dgm:cxn modelId="{C15C619E-98B6-4A96-9438-5FD64100AE54}" srcId="{029403AA-6DBC-48FE-BE3A-4F793154C913}" destId="{220E3655-1120-4567-98F8-5279899250E6}" srcOrd="1" destOrd="0" parTransId="{BCF86D71-4418-469C-85C8-65CC19A83433}" sibTransId="{52190702-FA6C-43C6-9D7B-4A0846911386}"/>
    <dgm:cxn modelId="{3D56E8A5-BBBF-40E7-A93F-B52DB49F4B8C}" srcId="{CC2598F3-B165-4EAF-8CCB-8071A2CB62AA}" destId="{B1FAD846-3038-4DD0-81B1-7D46B8EEF28C}" srcOrd="0" destOrd="0" parTransId="{81D7DBD4-C7C6-47C0-A0F2-A465F3491D45}" sibTransId="{7D86AAD0-4054-4FCC-B66E-9618092C0CCD}"/>
    <dgm:cxn modelId="{38225DBB-FF49-5A4E-B081-B6D2ECFED32E}" type="presOf" srcId="{C156CFBF-8541-B643-AED2-750BB41981B0}" destId="{B6BE68AD-2EC0-4F98-925C-41594C10ADE5}" srcOrd="0" destOrd="1" presId="urn:microsoft.com/office/officeart/2018/2/layout/IconLabelDescriptionList"/>
    <dgm:cxn modelId="{73D0AAC0-AA09-DE40-B9D2-A9A33088D2BC}" type="presOf" srcId="{B1FAD846-3038-4DD0-81B1-7D46B8EEF28C}" destId="{B6BE68AD-2EC0-4F98-925C-41594C10ADE5}" srcOrd="0" destOrd="0" presId="urn:microsoft.com/office/officeart/2018/2/layout/IconLabelDescriptionList"/>
    <dgm:cxn modelId="{AB71FCC0-5D8E-1A40-8811-D5C1FB52614D}" type="presOf" srcId="{D26B5E22-002B-4640-B71E-7DF18ABC5039}" destId="{FCF4893D-ECA1-49B2-86BA-14DDE9949FBA}" srcOrd="0" destOrd="1" presId="urn:microsoft.com/office/officeart/2018/2/layout/IconLabelDescriptionList"/>
    <dgm:cxn modelId="{AA9F19CA-8AE8-334D-BC91-4DB7FF698DD8}" type="presOf" srcId="{220E3655-1120-4567-98F8-5279899250E6}" destId="{97D92B4E-1BC1-448D-A53F-CDDE1B7D00A9}" srcOrd="0" destOrd="0" presId="urn:microsoft.com/office/officeart/2018/2/layout/IconLabelDescriptionList"/>
    <dgm:cxn modelId="{5BDA91D3-B115-415B-B696-DBACDE1FC6D4}" srcId="{029403AA-6DBC-48FE-BE3A-4F793154C913}" destId="{4E80567D-767B-44AA-80DE-B91AD43511E4}" srcOrd="2" destOrd="0" parTransId="{3A2F8AAF-8439-4546-A36F-1B6D6D332717}" sibTransId="{42E4FAEA-3FB7-4CF8-88C3-22941D4059C7}"/>
    <dgm:cxn modelId="{86BF79E3-C824-422F-9E25-7FF58020696C}" srcId="{029403AA-6DBC-48FE-BE3A-4F793154C913}" destId="{CC2598F3-B165-4EAF-8CCB-8071A2CB62AA}" srcOrd="0" destOrd="0" parTransId="{347A4D53-BAA1-4D30-B094-E2C6770A6DB2}" sibTransId="{9495562F-37CA-463D-B51E-866CF83061F0}"/>
    <dgm:cxn modelId="{D969B1EC-AF0D-C84C-A666-7A4EB60F3CB9}" type="presParOf" srcId="{730F13EC-FBEE-41AA-8C92-60BB417363FF}" destId="{A8B5DA93-F2B6-49A2-8BE8-BA4725CA5702}" srcOrd="0" destOrd="0" presId="urn:microsoft.com/office/officeart/2018/2/layout/IconLabelDescriptionList"/>
    <dgm:cxn modelId="{1D2E05E7-7A16-884F-9D0D-DCB5F74C6572}" type="presParOf" srcId="{A8B5DA93-F2B6-49A2-8BE8-BA4725CA5702}" destId="{08F906B3-926B-442A-9A1D-D97CEC8E6085}" srcOrd="0" destOrd="0" presId="urn:microsoft.com/office/officeart/2018/2/layout/IconLabelDescriptionList"/>
    <dgm:cxn modelId="{94F6938C-98CF-1D46-AD07-D5789EFC82D7}" type="presParOf" srcId="{A8B5DA93-F2B6-49A2-8BE8-BA4725CA5702}" destId="{189E2C7D-AD9A-4ADD-8382-DFD86785364B}" srcOrd="1" destOrd="0" presId="urn:microsoft.com/office/officeart/2018/2/layout/IconLabelDescriptionList"/>
    <dgm:cxn modelId="{8EEA3B52-6169-4A40-AC27-B19A0BFEC97A}" type="presParOf" srcId="{A8B5DA93-F2B6-49A2-8BE8-BA4725CA5702}" destId="{9B57524B-F59D-4F6B-A4DB-72F247619472}" srcOrd="2" destOrd="0" presId="urn:microsoft.com/office/officeart/2018/2/layout/IconLabelDescriptionList"/>
    <dgm:cxn modelId="{D3368FB9-9DD7-F749-9816-68553529D198}" type="presParOf" srcId="{A8B5DA93-F2B6-49A2-8BE8-BA4725CA5702}" destId="{F8A4FD2B-E0C4-4E85-85C0-08316ABD28E9}" srcOrd="3" destOrd="0" presId="urn:microsoft.com/office/officeart/2018/2/layout/IconLabelDescriptionList"/>
    <dgm:cxn modelId="{7A576463-877F-054A-904B-5DDD0B9EFFEF}" type="presParOf" srcId="{A8B5DA93-F2B6-49A2-8BE8-BA4725CA5702}" destId="{B6BE68AD-2EC0-4F98-925C-41594C10ADE5}" srcOrd="4" destOrd="0" presId="urn:microsoft.com/office/officeart/2018/2/layout/IconLabelDescriptionList"/>
    <dgm:cxn modelId="{98EFFBCE-C7EE-CB4D-A103-D6838D68F060}" type="presParOf" srcId="{730F13EC-FBEE-41AA-8C92-60BB417363FF}" destId="{946A2508-0C27-43E4-8A53-13B693EA50CE}" srcOrd="1" destOrd="0" presId="urn:microsoft.com/office/officeart/2018/2/layout/IconLabelDescriptionList"/>
    <dgm:cxn modelId="{69F1CB3C-E350-594F-8977-F835AC554B3F}" type="presParOf" srcId="{730F13EC-FBEE-41AA-8C92-60BB417363FF}" destId="{A347E939-7C53-4B56-AAD4-4B9F400B527A}" srcOrd="2" destOrd="0" presId="urn:microsoft.com/office/officeart/2018/2/layout/IconLabelDescriptionList"/>
    <dgm:cxn modelId="{5D8C1E7C-2AC0-8F4D-81B0-97983150FA68}" type="presParOf" srcId="{A347E939-7C53-4B56-AAD4-4B9F400B527A}" destId="{A06CE485-66CF-46C2-894E-37FC33483D6B}" srcOrd="0" destOrd="0" presId="urn:microsoft.com/office/officeart/2018/2/layout/IconLabelDescriptionList"/>
    <dgm:cxn modelId="{E03ACC72-2F11-9042-954E-B091807D90D9}" type="presParOf" srcId="{A347E939-7C53-4B56-AAD4-4B9F400B527A}" destId="{A3665105-6DF3-4AC6-9379-C2F74BF3CA48}" srcOrd="1" destOrd="0" presId="urn:microsoft.com/office/officeart/2018/2/layout/IconLabelDescriptionList"/>
    <dgm:cxn modelId="{7A4B634B-A323-8046-978F-649AA70647BA}" type="presParOf" srcId="{A347E939-7C53-4B56-AAD4-4B9F400B527A}" destId="{97D92B4E-1BC1-448D-A53F-CDDE1B7D00A9}" srcOrd="2" destOrd="0" presId="urn:microsoft.com/office/officeart/2018/2/layout/IconLabelDescriptionList"/>
    <dgm:cxn modelId="{695A8359-DD5A-5B41-8E2D-C7EEA24B73CD}" type="presParOf" srcId="{A347E939-7C53-4B56-AAD4-4B9F400B527A}" destId="{5DE33EB8-C06E-4917-AA71-F04A8A7913AF}" srcOrd="3" destOrd="0" presId="urn:microsoft.com/office/officeart/2018/2/layout/IconLabelDescriptionList"/>
    <dgm:cxn modelId="{92B560C1-27F5-014E-8E48-4141D6F64D43}" type="presParOf" srcId="{A347E939-7C53-4B56-AAD4-4B9F400B527A}" destId="{AE5B815A-0F1F-4527-BFAE-A810850136DE}" srcOrd="4" destOrd="0" presId="urn:microsoft.com/office/officeart/2018/2/layout/IconLabelDescriptionList"/>
    <dgm:cxn modelId="{4416C683-B788-4547-90A7-2D9D3017EB03}" type="presParOf" srcId="{730F13EC-FBEE-41AA-8C92-60BB417363FF}" destId="{258524E7-56BD-403F-82DD-905D6012016A}" srcOrd="3" destOrd="0" presId="urn:microsoft.com/office/officeart/2018/2/layout/IconLabelDescriptionList"/>
    <dgm:cxn modelId="{80FE06E9-D266-6148-A100-ECDB0FA7DC48}" type="presParOf" srcId="{730F13EC-FBEE-41AA-8C92-60BB417363FF}" destId="{2D9BD1DA-7F42-4404-8FF0-A07C3AA9D3F4}" srcOrd="4" destOrd="0" presId="urn:microsoft.com/office/officeart/2018/2/layout/IconLabelDescriptionList"/>
    <dgm:cxn modelId="{52BF07B8-C7D9-CA4B-B7E1-3D477FE6A623}" type="presParOf" srcId="{2D9BD1DA-7F42-4404-8FF0-A07C3AA9D3F4}" destId="{324E19FC-E90C-4759-AB9D-C71B71D27DB9}" srcOrd="0" destOrd="0" presId="urn:microsoft.com/office/officeart/2018/2/layout/IconLabelDescriptionList"/>
    <dgm:cxn modelId="{86B80D44-034D-9F4A-9AFF-7406D08B2BF4}" type="presParOf" srcId="{2D9BD1DA-7F42-4404-8FF0-A07C3AA9D3F4}" destId="{6F316928-4508-4000-91A3-D3131A61D038}" srcOrd="1" destOrd="0" presId="urn:microsoft.com/office/officeart/2018/2/layout/IconLabelDescriptionList"/>
    <dgm:cxn modelId="{D2DC716B-275C-1C4E-92D3-F6CAD7C9CD30}" type="presParOf" srcId="{2D9BD1DA-7F42-4404-8FF0-A07C3AA9D3F4}" destId="{50C0111B-F6A5-478A-A836-A5E0F3718747}" srcOrd="2" destOrd="0" presId="urn:microsoft.com/office/officeart/2018/2/layout/IconLabelDescriptionList"/>
    <dgm:cxn modelId="{F3633BF3-DC51-9C45-B92A-030776ED8F2C}" type="presParOf" srcId="{2D9BD1DA-7F42-4404-8FF0-A07C3AA9D3F4}" destId="{8C620B04-C733-431E-A04B-14BE334285F4}" srcOrd="3" destOrd="0" presId="urn:microsoft.com/office/officeart/2018/2/layout/IconLabelDescriptionList"/>
    <dgm:cxn modelId="{DDC0F29C-B16A-DF42-B01E-5EAA3BB05804}" type="presParOf" srcId="{2D9BD1DA-7F42-4404-8FF0-A07C3AA9D3F4}" destId="{FCF4893D-ECA1-49B2-86BA-14DDE9949FBA}" srcOrd="4" destOrd="0" presId="urn:microsoft.com/office/officeart/2018/2/layout/IconLabelDescriptionList"/>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3297D3C-C338-44E0-9798-BA04AF766764}" type="doc">
      <dgm:prSet loTypeId="urn:microsoft.com/office/officeart/2018/5/layout/Centered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E796E0DF-81CF-4A5E-B330-104777BD25E8}">
      <dgm:prSet/>
      <dgm:spPr/>
      <dgm:t>
        <a:bodyPr/>
        <a:lstStyle/>
        <a:p>
          <a:pPr>
            <a:lnSpc>
              <a:spcPct val="100000"/>
            </a:lnSpc>
            <a:defRPr b="1"/>
          </a:pPr>
          <a:r>
            <a:rPr lang="en-US"/>
            <a:t>Rainwater Harvesting</a:t>
          </a:r>
        </a:p>
      </dgm:t>
    </dgm:pt>
    <dgm:pt modelId="{17287250-7887-488E-8AD2-24EA9E1B6F62}" type="parTrans" cxnId="{4548BC52-FA58-4DD3-AEF1-9204CE278B80}">
      <dgm:prSet/>
      <dgm:spPr/>
      <dgm:t>
        <a:bodyPr/>
        <a:lstStyle/>
        <a:p>
          <a:endParaRPr lang="en-US"/>
        </a:p>
      </dgm:t>
    </dgm:pt>
    <dgm:pt modelId="{574BF42B-3DA1-4816-AF66-CC6CC54709AC}" type="sibTrans" cxnId="{4548BC52-FA58-4DD3-AEF1-9204CE278B80}">
      <dgm:prSet/>
      <dgm:spPr/>
      <dgm:t>
        <a:bodyPr/>
        <a:lstStyle/>
        <a:p>
          <a:endParaRPr lang="en-US"/>
        </a:p>
      </dgm:t>
    </dgm:pt>
    <dgm:pt modelId="{7B212E9F-8D68-4802-B361-F520DA39A633}">
      <dgm:prSet custT="1"/>
      <dgm:spPr/>
      <dgm:t>
        <a:bodyPr/>
        <a:lstStyle/>
        <a:p>
          <a:pPr>
            <a:lnSpc>
              <a:spcPct val="100000"/>
            </a:lnSpc>
          </a:pPr>
          <a:r>
            <a:rPr lang="en-US" sz="1500" dirty="0"/>
            <a:t>Extensive system to collect rainwater, crucial in tropical Singapore.</a:t>
          </a:r>
        </a:p>
        <a:p>
          <a:pPr>
            <a:lnSpc>
              <a:spcPct val="100000"/>
            </a:lnSpc>
          </a:pPr>
          <a:endParaRPr lang="en-US" sz="1500" dirty="0"/>
        </a:p>
      </dgm:t>
    </dgm:pt>
    <dgm:pt modelId="{96B1CA8E-2C5E-4D17-84C1-6C561E1453D6}" type="parTrans" cxnId="{36EADF89-E28A-48B9-889E-CAD4610FFA9F}">
      <dgm:prSet/>
      <dgm:spPr/>
      <dgm:t>
        <a:bodyPr/>
        <a:lstStyle/>
        <a:p>
          <a:endParaRPr lang="en-US"/>
        </a:p>
      </dgm:t>
    </dgm:pt>
    <dgm:pt modelId="{AB3CAF27-B780-4DBE-BF69-EB98931A6735}" type="sibTrans" cxnId="{36EADF89-E28A-48B9-889E-CAD4610FFA9F}">
      <dgm:prSet/>
      <dgm:spPr/>
      <dgm:t>
        <a:bodyPr/>
        <a:lstStyle/>
        <a:p>
          <a:endParaRPr lang="en-US"/>
        </a:p>
      </dgm:t>
    </dgm:pt>
    <dgm:pt modelId="{61009128-7591-46E1-8AA3-1BC53B9E19E8}">
      <dgm:prSet custT="1"/>
      <dgm:spPr/>
      <dgm:t>
        <a:bodyPr/>
        <a:lstStyle/>
        <a:p>
          <a:pPr>
            <a:lnSpc>
              <a:spcPct val="100000"/>
            </a:lnSpc>
          </a:pPr>
          <a:r>
            <a:rPr lang="en-US" sz="1500" dirty="0"/>
            <a:t>86% of residents live in high-rise buildings with rooftop collection systems.</a:t>
          </a:r>
        </a:p>
        <a:p>
          <a:pPr>
            <a:lnSpc>
              <a:spcPct val="100000"/>
            </a:lnSpc>
          </a:pPr>
          <a:endParaRPr lang="en-US" sz="1500" dirty="0"/>
        </a:p>
      </dgm:t>
    </dgm:pt>
    <dgm:pt modelId="{886E235F-C0C0-471B-9889-0ECF55A00F4F}" type="parTrans" cxnId="{5FC70772-AA16-4631-806E-941E5DFDFAC6}">
      <dgm:prSet/>
      <dgm:spPr/>
      <dgm:t>
        <a:bodyPr/>
        <a:lstStyle/>
        <a:p>
          <a:endParaRPr lang="en-US"/>
        </a:p>
      </dgm:t>
    </dgm:pt>
    <dgm:pt modelId="{99767EDD-A42E-4256-A3A1-4417BEEE012F}" type="sibTrans" cxnId="{5FC70772-AA16-4631-806E-941E5DFDFAC6}">
      <dgm:prSet/>
      <dgm:spPr/>
      <dgm:t>
        <a:bodyPr/>
        <a:lstStyle/>
        <a:p>
          <a:endParaRPr lang="en-US"/>
        </a:p>
      </dgm:t>
    </dgm:pt>
    <dgm:pt modelId="{E7E1C16A-12E5-4BB2-B3AD-41DC7B70DFA7}">
      <dgm:prSet custT="1"/>
      <dgm:spPr/>
      <dgm:t>
        <a:bodyPr/>
        <a:lstStyle/>
        <a:p>
          <a:pPr>
            <a:lnSpc>
              <a:spcPct val="100000"/>
            </a:lnSpc>
          </a:pPr>
          <a:r>
            <a:rPr lang="en-US" sz="1500" dirty="0"/>
            <a:t>17 reservoirs, mostly artificial, supported by a network of drains and canals.</a:t>
          </a:r>
        </a:p>
      </dgm:t>
    </dgm:pt>
    <dgm:pt modelId="{38FA33FD-DA2F-44A4-BAD6-B8D382E3FDD5}" type="parTrans" cxnId="{23276279-4989-413A-AA7D-59F07D0BC3EC}">
      <dgm:prSet/>
      <dgm:spPr/>
      <dgm:t>
        <a:bodyPr/>
        <a:lstStyle/>
        <a:p>
          <a:endParaRPr lang="en-US"/>
        </a:p>
      </dgm:t>
    </dgm:pt>
    <dgm:pt modelId="{1B108363-F2BF-4393-BD2C-F8C195D4B40C}" type="sibTrans" cxnId="{23276279-4989-413A-AA7D-59F07D0BC3EC}">
      <dgm:prSet/>
      <dgm:spPr/>
      <dgm:t>
        <a:bodyPr/>
        <a:lstStyle/>
        <a:p>
          <a:endParaRPr lang="en-US"/>
        </a:p>
      </dgm:t>
    </dgm:pt>
    <dgm:pt modelId="{5E078FD2-FC08-45B8-B32E-845C12C03BFA}">
      <dgm:prSet/>
      <dgm:spPr/>
      <dgm:t>
        <a:bodyPr/>
        <a:lstStyle/>
        <a:p>
          <a:pPr>
            <a:lnSpc>
              <a:spcPct val="100000"/>
            </a:lnSpc>
            <a:defRPr b="1"/>
          </a:pPr>
          <a:r>
            <a:rPr lang="en-US"/>
            <a:t>Desalination</a:t>
          </a:r>
        </a:p>
      </dgm:t>
    </dgm:pt>
    <dgm:pt modelId="{F21810CC-5EA5-4BC9-88F7-ABB76C1C4993}" type="parTrans" cxnId="{42C8A5DE-A754-4DD8-8828-39688B05C6D0}">
      <dgm:prSet/>
      <dgm:spPr/>
      <dgm:t>
        <a:bodyPr/>
        <a:lstStyle/>
        <a:p>
          <a:endParaRPr lang="en-US"/>
        </a:p>
      </dgm:t>
    </dgm:pt>
    <dgm:pt modelId="{DF10D2C2-D8B9-4E43-B1C6-90C2C4B517B3}" type="sibTrans" cxnId="{42C8A5DE-A754-4DD8-8828-39688B05C6D0}">
      <dgm:prSet/>
      <dgm:spPr/>
      <dgm:t>
        <a:bodyPr/>
        <a:lstStyle/>
        <a:p>
          <a:endParaRPr lang="en-US"/>
        </a:p>
      </dgm:t>
    </dgm:pt>
    <dgm:pt modelId="{91AAE25E-E2E7-465C-A78D-85FABAACAA26}">
      <dgm:prSet custT="1"/>
      <dgm:spPr/>
      <dgm:t>
        <a:bodyPr/>
        <a:lstStyle/>
        <a:p>
          <a:pPr>
            <a:lnSpc>
              <a:spcPct val="100000"/>
            </a:lnSpc>
          </a:pPr>
          <a:r>
            <a:rPr lang="en-US" sz="1500" dirty="0"/>
            <a:t>Converts seawater to drinkable water using reverse osmosis.</a:t>
          </a:r>
        </a:p>
        <a:p>
          <a:pPr>
            <a:lnSpc>
              <a:spcPct val="100000"/>
            </a:lnSpc>
          </a:pPr>
          <a:endParaRPr lang="en-US" sz="1500" dirty="0"/>
        </a:p>
      </dgm:t>
    </dgm:pt>
    <dgm:pt modelId="{1271FFF4-5F85-4D9D-AE73-6E16D928E902}" type="parTrans" cxnId="{A475968F-45BB-49DF-A8AB-5220277A3F08}">
      <dgm:prSet/>
      <dgm:spPr/>
      <dgm:t>
        <a:bodyPr/>
        <a:lstStyle/>
        <a:p>
          <a:endParaRPr lang="en-US"/>
        </a:p>
      </dgm:t>
    </dgm:pt>
    <dgm:pt modelId="{80F20E81-E3D1-427E-9892-B396D9ED27C1}" type="sibTrans" cxnId="{A475968F-45BB-49DF-A8AB-5220277A3F08}">
      <dgm:prSet/>
      <dgm:spPr/>
      <dgm:t>
        <a:bodyPr/>
        <a:lstStyle/>
        <a:p>
          <a:endParaRPr lang="en-US"/>
        </a:p>
      </dgm:t>
    </dgm:pt>
    <dgm:pt modelId="{5F1314A7-DC96-4656-AFCC-7B652A20FDBF}">
      <dgm:prSet custT="1"/>
      <dgm:spPr/>
      <dgm:t>
        <a:bodyPr/>
        <a:lstStyle/>
        <a:p>
          <a:pPr>
            <a:lnSpc>
              <a:spcPct val="100000"/>
            </a:lnSpc>
          </a:pPr>
          <a:r>
            <a:rPr lang="en-US" sz="1500" dirty="0"/>
            <a:t>First plant built in 2005; now has 5 plants contributing to 37% of daily water needs.</a:t>
          </a:r>
        </a:p>
      </dgm:t>
    </dgm:pt>
    <dgm:pt modelId="{B8E88DE8-E6C5-4F3D-9B25-C38130D02E04}" type="parTrans" cxnId="{50CE5934-F0A8-4BE5-ADD3-1A531600DDC0}">
      <dgm:prSet/>
      <dgm:spPr/>
      <dgm:t>
        <a:bodyPr/>
        <a:lstStyle/>
        <a:p>
          <a:endParaRPr lang="en-US"/>
        </a:p>
      </dgm:t>
    </dgm:pt>
    <dgm:pt modelId="{892EF61C-CBAB-4EF3-922F-3C80366A07B3}" type="sibTrans" cxnId="{50CE5934-F0A8-4BE5-ADD3-1A531600DDC0}">
      <dgm:prSet/>
      <dgm:spPr/>
      <dgm:t>
        <a:bodyPr/>
        <a:lstStyle/>
        <a:p>
          <a:endParaRPr lang="en-US"/>
        </a:p>
      </dgm:t>
    </dgm:pt>
    <dgm:pt modelId="{E34FB0D1-DF7C-46F1-B8F6-9A0349001C01}">
      <dgm:prSet/>
      <dgm:spPr/>
      <dgm:t>
        <a:bodyPr/>
        <a:lstStyle/>
        <a:p>
          <a:pPr>
            <a:lnSpc>
              <a:spcPct val="100000"/>
            </a:lnSpc>
            <a:defRPr b="1"/>
          </a:pPr>
          <a:r>
            <a:rPr lang="en-US"/>
            <a:t>NEWater</a:t>
          </a:r>
        </a:p>
      </dgm:t>
    </dgm:pt>
    <dgm:pt modelId="{25AFFA34-C0FB-4FA5-80D2-EFAF00DD76CD}" type="parTrans" cxnId="{1F69F137-8BB2-4DD2-901F-4B82E9ED14A5}">
      <dgm:prSet/>
      <dgm:spPr/>
      <dgm:t>
        <a:bodyPr/>
        <a:lstStyle/>
        <a:p>
          <a:endParaRPr lang="en-US"/>
        </a:p>
      </dgm:t>
    </dgm:pt>
    <dgm:pt modelId="{EC331945-38E8-4768-B5F0-D5B9BBC11DCB}" type="sibTrans" cxnId="{1F69F137-8BB2-4DD2-901F-4B82E9ED14A5}">
      <dgm:prSet/>
      <dgm:spPr/>
      <dgm:t>
        <a:bodyPr/>
        <a:lstStyle/>
        <a:p>
          <a:endParaRPr lang="en-US"/>
        </a:p>
      </dgm:t>
    </dgm:pt>
    <dgm:pt modelId="{A23890C5-9BB0-4F77-A2F6-ADF79EFA56BC}">
      <dgm:prSet custT="1"/>
      <dgm:spPr/>
      <dgm:t>
        <a:bodyPr/>
        <a:lstStyle/>
        <a:p>
          <a:pPr>
            <a:lnSpc>
              <a:spcPct val="100000"/>
            </a:lnSpc>
          </a:pPr>
          <a:r>
            <a:rPr lang="en-US" sz="1500" dirty="0"/>
            <a:t>Recycles used water, providing a sustainable source – usually used for industrial and commercial uses.</a:t>
          </a:r>
        </a:p>
        <a:p>
          <a:pPr>
            <a:lnSpc>
              <a:spcPct val="100000"/>
            </a:lnSpc>
          </a:pPr>
          <a:endParaRPr lang="en-US" sz="1500" dirty="0"/>
        </a:p>
        <a:p>
          <a:pPr>
            <a:lnSpc>
              <a:spcPct val="100000"/>
            </a:lnSpc>
          </a:pPr>
          <a:r>
            <a:rPr lang="en-US" sz="1500" dirty="0"/>
            <a:t>First built in 2000, now has 5 plants.</a:t>
          </a:r>
        </a:p>
        <a:p>
          <a:pPr>
            <a:lnSpc>
              <a:spcPct val="100000"/>
            </a:lnSpc>
          </a:pPr>
          <a:endParaRPr lang="en-US" sz="1500" dirty="0"/>
        </a:p>
      </dgm:t>
    </dgm:pt>
    <dgm:pt modelId="{7ED60A0E-5FEF-4C95-9428-F0E6A11A6078}" type="parTrans" cxnId="{DE89690A-15C8-4826-B746-0DBCB1B36270}">
      <dgm:prSet/>
      <dgm:spPr/>
      <dgm:t>
        <a:bodyPr/>
        <a:lstStyle/>
        <a:p>
          <a:endParaRPr lang="en-US"/>
        </a:p>
      </dgm:t>
    </dgm:pt>
    <dgm:pt modelId="{CC12241E-A5D8-4E33-8647-EBC8443CE491}" type="sibTrans" cxnId="{DE89690A-15C8-4826-B746-0DBCB1B36270}">
      <dgm:prSet/>
      <dgm:spPr/>
      <dgm:t>
        <a:bodyPr/>
        <a:lstStyle/>
        <a:p>
          <a:endParaRPr lang="en-US"/>
        </a:p>
      </dgm:t>
    </dgm:pt>
    <dgm:pt modelId="{6BAB9337-C692-4A1D-9840-52906A2745A7}">
      <dgm:prSet custT="1"/>
      <dgm:spPr/>
      <dgm:t>
        <a:bodyPr/>
        <a:lstStyle/>
        <a:p>
          <a:pPr>
            <a:lnSpc>
              <a:spcPct val="100000"/>
            </a:lnSpc>
          </a:pPr>
          <a:r>
            <a:rPr lang="en-US" sz="1500" dirty="0"/>
            <a:t>More cost-efficient than desalination, covers 40% of daily needs currently and aiming for 55% by 2060.</a:t>
          </a:r>
        </a:p>
      </dgm:t>
    </dgm:pt>
    <dgm:pt modelId="{93F74597-4274-4DE0-8305-1C626351B649}" type="parTrans" cxnId="{876ECBF5-3F40-41C0-A974-F827B7C3807F}">
      <dgm:prSet/>
      <dgm:spPr/>
      <dgm:t>
        <a:bodyPr/>
        <a:lstStyle/>
        <a:p>
          <a:endParaRPr lang="en-US"/>
        </a:p>
      </dgm:t>
    </dgm:pt>
    <dgm:pt modelId="{A8F867B1-8249-4B14-BA58-2D684FA236FB}" type="sibTrans" cxnId="{876ECBF5-3F40-41C0-A974-F827B7C3807F}">
      <dgm:prSet/>
      <dgm:spPr/>
      <dgm:t>
        <a:bodyPr/>
        <a:lstStyle/>
        <a:p>
          <a:endParaRPr lang="en-US"/>
        </a:p>
      </dgm:t>
    </dgm:pt>
    <dgm:pt modelId="{800DF6E5-8388-4959-AC41-EF20BA250735}" type="pres">
      <dgm:prSet presAssocID="{F3297D3C-C338-44E0-9798-BA04AF766764}" presName="root" presStyleCnt="0">
        <dgm:presLayoutVars>
          <dgm:dir/>
          <dgm:resizeHandles val="exact"/>
        </dgm:presLayoutVars>
      </dgm:prSet>
      <dgm:spPr/>
    </dgm:pt>
    <dgm:pt modelId="{5A8FCD20-CBBA-4BBC-AEBC-3C29F7A96AC3}" type="pres">
      <dgm:prSet presAssocID="{E796E0DF-81CF-4A5E-B330-104777BD25E8}" presName="compNode" presStyleCnt="0"/>
      <dgm:spPr/>
    </dgm:pt>
    <dgm:pt modelId="{42EF28E4-8DCB-4245-9DFD-C04C402E9F59}" type="pres">
      <dgm:prSet presAssocID="{E796E0DF-81CF-4A5E-B330-104777BD25E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ter"/>
        </a:ext>
      </dgm:extLst>
    </dgm:pt>
    <dgm:pt modelId="{9883DBA3-4A81-4248-A59B-64641A4F1A7D}" type="pres">
      <dgm:prSet presAssocID="{E796E0DF-81CF-4A5E-B330-104777BD25E8}" presName="iconSpace" presStyleCnt="0"/>
      <dgm:spPr/>
    </dgm:pt>
    <dgm:pt modelId="{7D56F5C7-4A11-48BC-AB80-C36879D9D122}" type="pres">
      <dgm:prSet presAssocID="{E796E0DF-81CF-4A5E-B330-104777BD25E8}" presName="parTx" presStyleLbl="revTx" presStyleIdx="0" presStyleCnt="6">
        <dgm:presLayoutVars>
          <dgm:chMax val="0"/>
          <dgm:chPref val="0"/>
        </dgm:presLayoutVars>
      </dgm:prSet>
      <dgm:spPr/>
    </dgm:pt>
    <dgm:pt modelId="{28EF7C98-F191-4F56-974F-842BC55F4011}" type="pres">
      <dgm:prSet presAssocID="{E796E0DF-81CF-4A5E-B330-104777BD25E8}" presName="txSpace" presStyleCnt="0"/>
      <dgm:spPr/>
    </dgm:pt>
    <dgm:pt modelId="{A2CCA2BC-9955-4B95-B305-3732319FBED3}" type="pres">
      <dgm:prSet presAssocID="{E796E0DF-81CF-4A5E-B330-104777BD25E8}" presName="desTx" presStyleLbl="revTx" presStyleIdx="1" presStyleCnt="6">
        <dgm:presLayoutVars/>
      </dgm:prSet>
      <dgm:spPr/>
    </dgm:pt>
    <dgm:pt modelId="{12B0A294-D3F9-47A9-81C3-DAB745F758E0}" type="pres">
      <dgm:prSet presAssocID="{574BF42B-3DA1-4816-AF66-CC6CC54709AC}" presName="sibTrans" presStyleCnt="0"/>
      <dgm:spPr/>
    </dgm:pt>
    <dgm:pt modelId="{F8D44DE2-26D7-48C1-83B3-1375662F1945}" type="pres">
      <dgm:prSet presAssocID="{5E078FD2-FC08-45B8-B32E-845C12C03BFA}" presName="compNode" presStyleCnt="0"/>
      <dgm:spPr/>
    </dgm:pt>
    <dgm:pt modelId="{AF87C47E-1CC8-47EA-8BC8-DF773A2E65ED}" type="pres">
      <dgm:prSet presAssocID="{5E078FD2-FC08-45B8-B32E-845C12C03BFA}"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t="-5000" b="-5000"/>
          </a:stretch>
        </a:blipFill>
        <a:ln>
          <a:noFill/>
        </a:ln>
      </dgm:spPr>
      <dgm:extLst>
        <a:ext uri="{E40237B7-FDA0-4F09-8148-C483321AD2D9}">
          <dgm14:cNvPr xmlns:dgm14="http://schemas.microsoft.com/office/drawing/2010/diagram" id="0" name="" descr="Wave with solid fill"/>
        </a:ext>
      </dgm:extLst>
    </dgm:pt>
    <dgm:pt modelId="{6163BBFF-0DF3-459B-AAE4-64B2100271DD}" type="pres">
      <dgm:prSet presAssocID="{5E078FD2-FC08-45B8-B32E-845C12C03BFA}" presName="iconSpace" presStyleCnt="0"/>
      <dgm:spPr/>
    </dgm:pt>
    <dgm:pt modelId="{C1A52F08-1403-4391-94BB-1618741457AD}" type="pres">
      <dgm:prSet presAssocID="{5E078FD2-FC08-45B8-B32E-845C12C03BFA}" presName="parTx" presStyleLbl="revTx" presStyleIdx="2" presStyleCnt="6">
        <dgm:presLayoutVars>
          <dgm:chMax val="0"/>
          <dgm:chPref val="0"/>
        </dgm:presLayoutVars>
      </dgm:prSet>
      <dgm:spPr/>
    </dgm:pt>
    <dgm:pt modelId="{BC29C80D-6B25-48DC-9BD8-13774E9A192E}" type="pres">
      <dgm:prSet presAssocID="{5E078FD2-FC08-45B8-B32E-845C12C03BFA}" presName="txSpace" presStyleCnt="0"/>
      <dgm:spPr/>
    </dgm:pt>
    <dgm:pt modelId="{1D957351-C469-4A5B-A03C-716F9537866B}" type="pres">
      <dgm:prSet presAssocID="{5E078FD2-FC08-45B8-B32E-845C12C03BFA}" presName="desTx" presStyleLbl="revTx" presStyleIdx="3" presStyleCnt="6">
        <dgm:presLayoutVars/>
      </dgm:prSet>
      <dgm:spPr/>
    </dgm:pt>
    <dgm:pt modelId="{265F4383-2F09-41C5-B90D-D3A6D6A83CDC}" type="pres">
      <dgm:prSet presAssocID="{DF10D2C2-D8B9-4E43-B1C6-90C2C4B517B3}" presName="sibTrans" presStyleCnt="0"/>
      <dgm:spPr/>
    </dgm:pt>
    <dgm:pt modelId="{DF6C561F-354C-4FA6-80AE-E038328CF1D7}" type="pres">
      <dgm:prSet presAssocID="{E34FB0D1-DF7C-46F1-B8F6-9A0349001C01}" presName="compNode" presStyleCnt="0"/>
      <dgm:spPr/>
    </dgm:pt>
    <dgm:pt modelId="{01FCAA70-6883-4DBD-AE34-35D1C22818FE}" type="pres">
      <dgm:prSet presAssocID="{E34FB0D1-DF7C-46F1-B8F6-9A0349001C0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Hand with Plant"/>
        </a:ext>
      </dgm:extLst>
    </dgm:pt>
    <dgm:pt modelId="{02BFA365-050A-473F-A3D9-0BC69213EDA4}" type="pres">
      <dgm:prSet presAssocID="{E34FB0D1-DF7C-46F1-B8F6-9A0349001C01}" presName="iconSpace" presStyleCnt="0"/>
      <dgm:spPr/>
    </dgm:pt>
    <dgm:pt modelId="{9F5D41F3-6341-4E2B-8CBB-65CB1BD72F2E}" type="pres">
      <dgm:prSet presAssocID="{E34FB0D1-DF7C-46F1-B8F6-9A0349001C01}" presName="parTx" presStyleLbl="revTx" presStyleIdx="4" presStyleCnt="6">
        <dgm:presLayoutVars>
          <dgm:chMax val="0"/>
          <dgm:chPref val="0"/>
        </dgm:presLayoutVars>
      </dgm:prSet>
      <dgm:spPr/>
    </dgm:pt>
    <dgm:pt modelId="{68B2C009-5D13-4034-B0D3-F7A2AE6F6D49}" type="pres">
      <dgm:prSet presAssocID="{E34FB0D1-DF7C-46F1-B8F6-9A0349001C01}" presName="txSpace" presStyleCnt="0"/>
      <dgm:spPr/>
    </dgm:pt>
    <dgm:pt modelId="{684CB5BD-0F2D-4FC3-9EE6-D77ADB0D5251}" type="pres">
      <dgm:prSet presAssocID="{E34FB0D1-DF7C-46F1-B8F6-9A0349001C01}" presName="desTx" presStyleLbl="revTx" presStyleIdx="5" presStyleCnt="6">
        <dgm:presLayoutVars/>
      </dgm:prSet>
      <dgm:spPr/>
    </dgm:pt>
  </dgm:ptLst>
  <dgm:cxnLst>
    <dgm:cxn modelId="{DE89690A-15C8-4826-B746-0DBCB1B36270}" srcId="{E34FB0D1-DF7C-46F1-B8F6-9A0349001C01}" destId="{A23890C5-9BB0-4F77-A2F6-ADF79EFA56BC}" srcOrd="0" destOrd="0" parTransId="{7ED60A0E-5FEF-4C95-9428-F0E6A11A6078}" sibTransId="{CC12241E-A5D8-4E33-8647-EBC8443CE491}"/>
    <dgm:cxn modelId="{50CE5934-F0A8-4BE5-ADD3-1A531600DDC0}" srcId="{5E078FD2-FC08-45B8-B32E-845C12C03BFA}" destId="{5F1314A7-DC96-4656-AFCC-7B652A20FDBF}" srcOrd="1" destOrd="0" parTransId="{B8E88DE8-E6C5-4F3D-9B25-C38130D02E04}" sibTransId="{892EF61C-CBAB-4EF3-922F-3C80366A07B3}"/>
    <dgm:cxn modelId="{1F69F137-8BB2-4DD2-901F-4B82E9ED14A5}" srcId="{F3297D3C-C338-44E0-9798-BA04AF766764}" destId="{E34FB0D1-DF7C-46F1-B8F6-9A0349001C01}" srcOrd="2" destOrd="0" parTransId="{25AFFA34-C0FB-4FA5-80D2-EFAF00DD76CD}" sibTransId="{EC331945-38E8-4768-B5F0-D5B9BBC11DCB}"/>
    <dgm:cxn modelId="{0779B344-9974-B44E-B944-837C35D5F4D6}" type="presOf" srcId="{E796E0DF-81CF-4A5E-B330-104777BD25E8}" destId="{7D56F5C7-4A11-48BC-AB80-C36879D9D122}" srcOrd="0" destOrd="0" presId="urn:microsoft.com/office/officeart/2018/5/layout/CenteredIconLabelDescriptionList"/>
    <dgm:cxn modelId="{4548BC52-FA58-4DD3-AEF1-9204CE278B80}" srcId="{F3297D3C-C338-44E0-9798-BA04AF766764}" destId="{E796E0DF-81CF-4A5E-B330-104777BD25E8}" srcOrd="0" destOrd="0" parTransId="{17287250-7887-488E-8AD2-24EA9E1B6F62}" sibTransId="{574BF42B-3DA1-4816-AF66-CC6CC54709AC}"/>
    <dgm:cxn modelId="{D93F6757-8273-B842-BD6E-F93EBFF1C9F7}" type="presOf" srcId="{7B212E9F-8D68-4802-B361-F520DA39A633}" destId="{A2CCA2BC-9955-4B95-B305-3732319FBED3}" srcOrd="0" destOrd="0" presId="urn:microsoft.com/office/officeart/2018/5/layout/CenteredIconLabelDescriptionList"/>
    <dgm:cxn modelId="{18D43759-505A-DC44-A73D-15487866364F}" type="presOf" srcId="{6BAB9337-C692-4A1D-9840-52906A2745A7}" destId="{684CB5BD-0F2D-4FC3-9EE6-D77ADB0D5251}" srcOrd="0" destOrd="1" presId="urn:microsoft.com/office/officeart/2018/5/layout/CenteredIconLabelDescriptionList"/>
    <dgm:cxn modelId="{5FC70772-AA16-4631-806E-941E5DFDFAC6}" srcId="{E796E0DF-81CF-4A5E-B330-104777BD25E8}" destId="{61009128-7591-46E1-8AA3-1BC53B9E19E8}" srcOrd="1" destOrd="0" parTransId="{886E235F-C0C0-471B-9889-0ECF55A00F4F}" sibTransId="{99767EDD-A42E-4256-A3A1-4417BEEE012F}"/>
    <dgm:cxn modelId="{C92B3978-02A9-884F-B3B2-967B4BAB66C1}" type="presOf" srcId="{F3297D3C-C338-44E0-9798-BA04AF766764}" destId="{800DF6E5-8388-4959-AC41-EF20BA250735}" srcOrd="0" destOrd="0" presId="urn:microsoft.com/office/officeart/2018/5/layout/CenteredIconLabelDescriptionList"/>
    <dgm:cxn modelId="{23276279-4989-413A-AA7D-59F07D0BC3EC}" srcId="{E796E0DF-81CF-4A5E-B330-104777BD25E8}" destId="{E7E1C16A-12E5-4BB2-B3AD-41DC7B70DFA7}" srcOrd="2" destOrd="0" parTransId="{38FA33FD-DA2F-44A4-BAD6-B8D382E3FDD5}" sibTransId="{1B108363-F2BF-4393-BD2C-F8C195D4B40C}"/>
    <dgm:cxn modelId="{36EADF89-E28A-48B9-889E-CAD4610FFA9F}" srcId="{E796E0DF-81CF-4A5E-B330-104777BD25E8}" destId="{7B212E9F-8D68-4802-B361-F520DA39A633}" srcOrd="0" destOrd="0" parTransId="{96B1CA8E-2C5E-4D17-84C1-6C561E1453D6}" sibTransId="{AB3CAF27-B780-4DBE-BF69-EB98931A6735}"/>
    <dgm:cxn modelId="{A475968F-45BB-49DF-A8AB-5220277A3F08}" srcId="{5E078FD2-FC08-45B8-B32E-845C12C03BFA}" destId="{91AAE25E-E2E7-465C-A78D-85FABAACAA26}" srcOrd="0" destOrd="0" parTransId="{1271FFF4-5F85-4D9D-AE73-6E16D928E902}" sibTransId="{80F20E81-E3D1-427E-9892-B396D9ED27C1}"/>
    <dgm:cxn modelId="{0653AB92-C071-FA40-AA9C-E683CD95D9CC}" type="presOf" srcId="{61009128-7591-46E1-8AA3-1BC53B9E19E8}" destId="{A2CCA2BC-9955-4B95-B305-3732319FBED3}" srcOrd="0" destOrd="1" presId="urn:microsoft.com/office/officeart/2018/5/layout/CenteredIconLabelDescriptionList"/>
    <dgm:cxn modelId="{6E405D94-C9FD-D646-AFA4-8AAF59A187A1}" type="presOf" srcId="{E7E1C16A-12E5-4BB2-B3AD-41DC7B70DFA7}" destId="{A2CCA2BC-9955-4B95-B305-3732319FBED3}" srcOrd="0" destOrd="2" presId="urn:microsoft.com/office/officeart/2018/5/layout/CenteredIconLabelDescriptionList"/>
    <dgm:cxn modelId="{EE11129E-C81F-8245-B887-393E75882324}" type="presOf" srcId="{E34FB0D1-DF7C-46F1-B8F6-9A0349001C01}" destId="{9F5D41F3-6341-4E2B-8CBB-65CB1BD72F2E}" srcOrd="0" destOrd="0" presId="urn:microsoft.com/office/officeart/2018/5/layout/CenteredIconLabelDescriptionList"/>
    <dgm:cxn modelId="{5E56E0B6-0BB8-7E46-BE09-3DCB06EB5950}" type="presOf" srcId="{91AAE25E-E2E7-465C-A78D-85FABAACAA26}" destId="{1D957351-C469-4A5B-A03C-716F9537866B}" srcOrd="0" destOrd="0" presId="urn:microsoft.com/office/officeart/2018/5/layout/CenteredIconLabelDescriptionList"/>
    <dgm:cxn modelId="{A51B4DC2-01E8-4845-9E1B-1CD40DEAFBB1}" type="presOf" srcId="{5F1314A7-DC96-4656-AFCC-7B652A20FDBF}" destId="{1D957351-C469-4A5B-A03C-716F9537866B}" srcOrd="0" destOrd="1" presId="urn:microsoft.com/office/officeart/2018/5/layout/CenteredIconLabelDescriptionList"/>
    <dgm:cxn modelId="{42C8A5DE-A754-4DD8-8828-39688B05C6D0}" srcId="{F3297D3C-C338-44E0-9798-BA04AF766764}" destId="{5E078FD2-FC08-45B8-B32E-845C12C03BFA}" srcOrd="1" destOrd="0" parTransId="{F21810CC-5EA5-4BC9-88F7-ABB76C1C4993}" sibTransId="{DF10D2C2-D8B9-4E43-B1C6-90C2C4B517B3}"/>
    <dgm:cxn modelId="{2941BCE0-977C-914F-84AB-643CBB3BCBA6}" type="presOf" srcId="{5E078FD2-FC08-45B8-B32E-845C12C03BFA}" destId="{C1A52F08-1403-4391-94BB-1618741457AD}" srcOrd="0" destOrd="0" presId="urn:microsoft.com/office/officeart/2018/5/layout/CenteredIconLabelDescriptionList"/>
    <dgm:cxn modelId="{9F68C0F4-B661-B345-A982-97933B181931}" type="presOf" srcId="{A23890C5-9BB0-4F77-A2F6-ADF79EFA56BC}" destId="{684CB5BD-0F2D-4FC3-9EE6-D77ADB0D5251}" srcOrd="0" destOrd="0" presId="urn:microsoft.com/office/officeart/2018/5/layout/CenteredIconLabelDescriptionList"/>
    <dgm:cxn modelId="{876ECBF5-3F40-41C0-A974-F827B7C3807F}" srcId="{E34FB0D1-DF7C-46F1-B8F6-9A0349001C01}" destId="{6BAB9337-C692-4A1D-9840-52906A2745A7}" srcOrd="1" destOrd="0" parTransId="{93F74597-4274-4DE0-8305-1C626351B649}" sibTransId="{A8F867B1-8249-4B14-BA58-2D684FA236FB}"/>
    <dgm:cxn modelId="{C636AD6F-F62D-7C4C-B829-70702A708049}" type="presParOf" srcId="{800DF6E5-8388-4959-AC41-EF20BA250735}" destId="{5A8FCD20-CBBA-4BBC-AEBC-3C29F7A96AC3}" srcOrd="0" destOrd="0" presId="urn:microsoft.com/office/officeart/2018/5/layout/CenteredIconLabelDescriptionList"/>
    <dgm:cxn modelId="{EC4E6D24-AD4F-1E4A-BC36-04D3E88C82B4}" type="presParOf" srcId="{5A8FCD20-CBBA-4BBC-AEBC-3C29F7A96AC3}" destId="{42EF28E4-8DCB-4245-9DFD-C04C402E9F59}" srcOrd="0" destOrd="0" presId="urn:microsoft.com/office/officeart/2018/5/layout/CenteredIconLabelDescriptionList"/>
    <dgm:cxn modelId="{9D0E71E9-C5BB-9745-A4A5-7A83926D41F8}" type="presParOf" srcId="{5A8FCD20-CBBA-4BBC-AEBC-3C29F7A96AC3}" destId="{9883DBA3-4A81-4248-A59B-64641A4F1A7D}" srcOrd="1" destOrd="0" presId="urn:microsoft.com/office/officeart/2018/5/layout/CenteredIconLabelDescriptionList"/>
    <dgm:cxn modelId="{F3A3477B-D890-784D-8797-518BFDDC1AA5}" type="presParOf" srcId="{5A8FCD20-CBBA-4BBC-AEBC-3C29F7A96AC3}" destId="{7D56F5C7-4A11-48BC-AB80-C36879D9D122}" srcOrd="2" destOrd="0" presId="urn:microsoft.com/office/officeart/2018/5/layout/CenteredIconLabelDescriptionList"/>
    <dgm:cxn modelId="{431A93CD-2C1C-104B-9C70-1DD7B708F0D2}" type="presParOf" srcId="{5A8FCD20-CBBA-4BBC-AEBC-3C29F7A96AC3}" destId="{28EF7C98-F191-4F56-974F-842BC55F4011}" srcOrd="3" destOrd="0" presId="urn:microsoft.com/office/officeart/2018/5/layout/CenteredIconLabelDescriptionList"/>
    <dgm:cxn modelId="{AA67690A-AFF3-F040-A1F8-17F8A79FA497}" type="presParOf" srcId="{5A8FCD20-CBBA-4BBC-AEBC-3C29F7A96AC3}" destId="{A2CCA2BC-9955-4B95-B305-3732319FBED3}" srcOrd="4" destOrd="0" presId="urn:microsoft.com/office/officeart/2018/5/layout/CenteredIconLabelDescriptionList"/>
    <dgm:cxn modelId="{55A1B310-DF2C-0948-897E-3C26C4720ABD}" type="presParOf" srcId="{800DF6E5-8388-4959-AC41-EF20BA250735}" destId="{12B0A294-D3F9-47A9-81C3-DAB745F758E0}" srcOrd="1" destOrd="0" presId="urn:microsoft.com/office/officeart/2018/5/layout/CenteredIconLabelDescriptionList"/>
    <dgm:cxn modelId="{EA4FA301-51C4-CC4F-A125-651A179A007E}" type="presParOf" srcId="{800DF6E5-8388-4959-AC41-EF20BA250735}" destId="{F8D44DE2-26D7-48C1-83B3-1375662F1945}" srcOrd="2" destOrd="0" presId="urn:microsoft.com/office/officeart/2018/5/layout/CenteredIconLabelDescriptionList"/>
    <dgm:cxn modelId="{CDDAA9EA-621A-F047-9EC4-0A46836ECFEB}" type="presParOf" srcId="{F8D44DE2-26D7-48C1-83B3-1375662F1945}" destId="{AF87C47E-1CC8-47EA-8BC8-DF773A2E65ED}" srcOrd="0" destOrd="0" presId="urn:microsoft.com/office/officeart/2018/5/layout/CenteredIconLabelDescriptionList"/>
    <dgm:cxn modelId="{F2676DEC-72EE-6848-B848-A824EBEACE1B}" type="presParOf" srcId="{F8D44DE2-26D7-48C1-83B3-1375662F1945}" destId="{6163BBFF-0DF3-459B-AAE4-64B2100271DD}" srcOrd="1" destOrd="0" presId="urn:microsoft.com/office/officeart/2018/5/layout/CenteredIconLabelDescriptionList"/>
    <dgm:cxn modelId="{771249CE-4C00-4C4C-9016-83A13A9EBC3B}" type="presParOf" srcId="{F8D44DE2-26D7-48C1-83B3-1375662F1945}" destId="{C1A52F08-1403-4391-94BB-1618741457AD}" srcOrd="2" destOrd="0" presId="urn:microsoft.com/office/officeart/2018/5/layout/CenteredIconLabelDescriptionList"/>
    <dgm:cxn modelId="{CF372F02-007C-9543-86D8-AD1F8BACB379}" type="presParOf" srcId="{F8D44DE2-26D7-48C1-83B3-1375662F1945}" destId="{BC29C80D-6B25-48DC-9BD8-13774E9A192E}" srcOrd="3" destOrd="0" presId="urn:microsoft.com/office/officeart/2018/5/layout/CenteredIconLabelDescriptionList"/>
    <dgm:cxn modelId="{90A0568D-8793-C948-89C7-0903AEFCB07B}" type="presParOf" srcId="{F8D44DE2-26D7-48C1-83B3-1375662F1945}" destId="{1D957351-C469-4A5B-A03C-716F9537866B}" srcOrd="4" destOrd="0" presId="urn:microsoft.com/office/officeart/2018/5/layout/CenteredIconLabelDescriptionList"/>
    <dgm:cxn modelId="{AF2CF739-BBE6-0743-8CAD-0F39357F848A}" type="presParOf" srcId="{800DF6E5-8388-4959-AC41-EF20BA250735}" destId="{265F4383-2F09-41C5-B90D-D3A6D6A83CDC}" srcOrd="3" destOrd="0" presId="urn:microsoft.com/office/officeart/2018/5/layout/CenteredIconLabelDescriptionList"/>
    <dgm:cxn modelId="{7943F1F9-2480-5E49-A282-CE552B0798E9}" type="presParOf" srcId="{800DF6E5-8388-4959-AC41-EF20BA250735}" destId="{DF6C561F-354C-4FA6-80AE-E038328CF1D7}" srcOrd="4" destOrd="0" presId="urn:microsoft.com/office/officeart/2018/5/layout/CenteredIconLabelDescriptionList"/>
    <dgm:cxn modelId="{46F45C4B-720E-2F45-9C37-F0C6319A3CBA}" type="presParOf" srcId="{DF6C561F-354C-4FA6-80AE-E038328CF1D7}" destId="{01FCAA70-6883-4DBD-AE34-35D1C22818FE}" srcOrd="0" destOrd="0" presId="urn:microsoft.com/office/officeart/2018/5/layout/CenteredIconLabelDescriptionList"/>
    <dgm:cxn modelId="{44FB9796-15B8-F344-A939-965918020B28}" type="presParOf" srcId="{DF6C561F-354C-4FA6-80AE-E038328CF1D7}" destId="{02BFA365-050A-473F-A3D9-0BC69213EDA4}" srcOrd="1" destOrd="0" presId="urn:microsoft.com/office/officeart/2018/5/layout/CenteredIconLabelDescriptionList"/>
    <dgm:cxn modelId="{2C41F356-D0B1-EE41-86AF-B7B9AD0F07AE}" type="presParOf" srcId="{DF6C561F-354C-4FA6-80AE-E038328CF1D7}" destId="{9F5D41F3-6341-4E2B-8CBB-65CB1BD72F2E}" srcOrd="2" destOrd="0" presId="urn:microsoft.com/office/officeart/2018/5/layout/CenteredIconLabelDescriptionList"/>
    <dgm:cxn modelId="{AC161324-213E-EF44-B676-6323BBE4B2D9}" type="presParOf" srcId="{DF6C561F-354C-4FA6-80AE-E038328CF1D7}" destId="{68B2C009-5D13-4034-B0D3-F7A2AE6F6D49}" srcOrd="3" destOrd="0" presId="urn:microsoft.com/office/officeart/2018/5/layout/CenteredIconLabelDescriptionList"/>
    <dgm:cxn modelId="{0DE2D743-23E1-DD47-B1C0-1642CC11A905}" type="presParOf" srcId="{DF6C561F-354C-4FA6-80AE-E038328CF1D7}" destId="{684CB5BD-0F2D-4FC3-9EE6-D77ADB0D5251}"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5C1099-BDB2-9C48-9880-F87F00782FC2}">
      <dsp:nvSpPr>
        <dsp:cNvPr id="0" name=""/>
        <dsp:cNvSpPr/>
      </dsp:nvSpPr>
      <dsp:spPr>
        <a:xfrm>
          <a:off x="0" y="2704"/>
          <a:ext cx="6803753"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112E8A-0C98-C440-9CD3-C52D99FC0E4A}">
      <dsp:nvSpPr>
        <dsp:cNvPr id="0" name=""/>
        <dsp:cNvSpPr/>
      </dsp:nvSpPr>
      <dsp:spPr>
        <a:xfrm>
          <a:off x="0" y="2704"/>
          <a:ext cx="6803753" cy="11656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100000"/>
            </a:lnSpc>
            <a:spcBef>
              <a:spcPct val="0"/>
            </a:spcBef>
            <a:spcAft>
              <a:spcPct val="35000"/>
            </a:spcAft>
            <a:buNone/>
          </a:pPr>
          <a:r>
            <a:rPr lang="en-US" sz="1600" b="1" u="sng" kern="1200" dirty="0"/>
            <a:t>Urban Greenery:</a:t>
          </a:r>
          <a:r>
            <a:rPr lang="en-US" sz="1600" u="sng" kern="1200" dirty="0"/>
            <a:t> </a:t>
          </a:r>
        </a:p>
        <a:p>
          <a:pPr marL="0" lvl="0" indent="0" algn="l" defTabSz="711200">
            <a:lnSpc>
              <a:spcPct val="100000"/>
            </a:lnSpc>
            <a:spcBef>
              <a:spcPct val="0"/>
            </a:spcBef>
            <a:spcAft>
              <a:spcPct val="35000"/>
            </a:spcAft>
            <a:buNone/>
          </a:pPr>
          <a:r>
            <a:rPr lang="en-US" sz="1400" kern="1200" dirty="0"/>
            <a:t>Not just parks and reserves, Singapore incorporates greenery and nature into its urban areas through tree planting, rooftop gardens, vertical green spaces, and many more methods. </a:t>
          </a:r>
        </a:p>
      </dsp:txBody>
      <dsp:txXfrm>
        <a:off x="0" y="2704"/>
        <a:ext cx="6803753" cy="1165622"/>
      </dsp:txXfrm>
    </dsp:sp>
    <dsp:sp modelId="{8BAF0B2E-4F32-2E49-B70E-4929E4C3DD60}">
      <dsp:nvSpPr>
        <dsp:cNvPr id="0" name=""/>
        <dsp:cNvSpPr/>
      </dsp:nvSpPr>
      <dsp:spPr>
        <a:xfrm>
          <a:off x="0" y="946824"/>
          <a:ext cx="6803753"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917BAA-CF18-4F4F-A867-7B8590585B15}">
      <dsp:nvSpPr>
        <dsp:cNvPr id="0" name=""/>
        <dsp:cNvSpPr/>
      </dsp:nvSpPr>
      <dsp:spPr>
        <a:xfrm>
          <a:off x="0" y="1168326"/>
          <a:ext cx="6797108" cy="19491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100000"/>
            </a:lnSpc>
            <a:spcBef>
              <a:spcPct val="0"/>
            </a:spcBef>
            <a:spcAft>
              <a:spcPct val="35000"/>
            </a:spcAft>
            <a:buNone/>
          </a:pPr>
          <a:r>
            <a:rPr lang="en-US" sz="1600" b="1" u="sng" kern="1200" dirty="0"/>
            <a:t>Efficient Utilities and Sources:  </a:t>
          </a:r>
        </a:p>
        <a:p>
          <a:pPr marL="0" lvl="0" indent="0" algn="l" defTabSz="711200">
            <a:lnSpc>
              <a:spcPct val="100000"/>
            </a:lnSpc>
            <a:spcBef>
              <a:spcPct val="0"/>
            </a:spcBef>
            <a:spcAft>
              <a:spcPct val="35000"/>
            </a:spcAft>
            <a:buNone/>
          </a:pPr>
          <a:r>
            <a:rPr lang="en-US" sz="1400" kern="1200" dirty="0"/>
            <a:t>Singapore uses just 2.84% of land to provide for a huge population. </a:t>
          </a:r>
        </a:p>
        <a:p>
          <a:pPr marL="0" lvl="0" indent="0" algn="l" defTabSz="711200">
            <a:lnSpc>
              <a:spcPct val="100000"/>
            </a:lnSpc>
            <a:spcBef>
              <a:spcPct val="0"/>
            </a:spcBef>
            <a:spcAft>
              <a:spcPct val="35000"/>
            </a:spcAft>
            <a:buNone/>
          </a:pPr>
          <a:r>
            <a:rPr lang="en-US" sz="1400" kern="1200" dirty="0"/>
            <a:t>This is possible because about 95 per cent of Singapore's electricity is generated from natural gas. </a:t>
          </a:r>
        </a:p>
        <a:p>
          <a:pPr marL="0" lvl="0" indent="0" algn="l" defTabSz="711200">
            <a:lnSpc>
              <a:spcPct val="100000"/>
            </a:lnSpc>
            <a:spcBef>
              <a:spcPct val="0"/>
            </a:spcBef>
            <a:spcAft>
              <a:spcPct val="35000"/>
            </a:spcAft>
            <a:buNone/>
          </a:pPr>
          <a:r>
            <a:rPr lang="en-US" sz="1400" kern="1200" dirty="0"/>
            <a:t>A natural gas power plant has an approx. 1000 times lesser physical footprint when compared to other popular sources like coal and nuclear power plants.</a:t>
          </a:r>
        </a:p>
      </dsp:txBody>
      <dsp:txXfrm>
        <a:off x="0" y="1168326"/>
        <a:ext cx="6797108" cy="1949153"/>
      </dsp:txXfrm>
    </dsp:sp>
    <dsp:sp modelId="{021E78A8-3C72-9E4E-BCD5-CAF95D5A32C4}">
      <dsp:nvSpPr>
        <dsp:cNvPr id="0" name=""/>
        <dsp:cNvSpPr/>
      </dsp:nvSpPr>
      <dsp:spPr>
        <a:xfrm>
          <a:off x="0" y="3117480"/>
          <a:ext cx="6803753"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B5B594-ECF0-4842-AEF8-69A5A7D162A1}">
      <dsp:nvSpPr>
        <dsp:cNvPr id="0" name=""/>
        <dsp:cNvSpPr/>
      </dsp:nvSpPr>
      <dsp:spPr>
        <a:xfrm>
          <a:off x="0" y="3117480"/>
          <a:ext cx="6803753" cy="11656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100000"/>
            </a:lnSpc>
            <a:spcBef>
              <a:spcPct val="0"/>
            </a:spcBef>
            <a:spcAft>
              <a:spcPct val="35000"/>
            </a:spcAft>
            <a:buNone/>
          </a:pPr>
          <a:r>
            <a:rPr lang="en-US" sz="1600" b="1" u="sng" kern="1200" dirty="0"/>
            <a:t>Renewable Energy Sources: </a:t>
          </a:r>
        </a:p>
        <a:p>
          <a:pPr marL="0" lvl="0" indent="0" algn="l" defTabSz="711200">
            <a:lnSpc>
              <a:spcPct val="100000"/>
            </a:lnSpc>
            <a:spcBef>
              <a:spcPct val="0"/>
            </a:spcBef>
            <a:spcAft>
              <a:spcPct val="35000"/>
            </a:spcAft>
            <a:buNone/>
          </a:pPr>
          <a:r>
            <a:rPr lang="en-US" sz="1400" kern="1200" dirty="0"/>
            <a:t>Natural gas is a cleaner energy source compared to other options but not 100% clean. </a:t>
          </a:r>
        </a:p>
        <a:p>
          <a:pPr marL="0" lvl="0" indent="0" algn="l" defTabSz="711200">
            <a:lnSpc>
              <a:spcPct val="100000"/>
            </a:lnSpc>
            <a:spcBef>
              <a:spcPct val="0"/>
            </a:spcBef>
            <a:spcAft>
              <a:spcPct val="35000"/>
            </a:spcAft>
            <a:buNone/>
          </a:pPr>
          <a:r>
            <a:rPr lang="en-US" sz="1400" kern="1200" dirty="0"/>
            <a:t>Hence, Singapore has always been invested in renewable energy sources from solar, wind and hydrogen. </a:t>
          </a:r>
        </a:p>
        <a:p>
          <a:pPr marL="0" lvl="0" indent="0" algn="l" defTabSz="711200">
            <a:lnSpc>
              <a:spcPct val="100000"/>
            </a:lnSpc>
            <a:spcBef>
              <a:spcPct val="0"/>
            </a:spcBef>
            <a:spcAft>
              <a:spcPct val="35000"/>
            </a:spcAft>
            <a:buNone/>
          </a:pPr>
          <a:r>
            <a:rPr lang="en-US" sz="1400" kern="1200" dirty="0"/>
            <a:t>Singapore believes that solar power is the most promising energy source as they are located closer to the equator.   </a:t>
          </a:r>
        </a:p>
      </dsp:txBody>
      <dsp:txXfrm>
        <a:off x="0" y="3117480"/>
        <a:ext cx="6803753" cy="116562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F906B3-926B-442A-9A1D-D97CEC8E6085}">
      <dsp:nvSpPr>
        <dsp:cNvPr id="0" name=""/>
        <dsp:cNvSpPr/>
      </dsp:nvSpPr>
      <dsp:spPr>
        <a:xfrm>
          <a:off x="817969" y="341755"/>
          <a:ext cx="1181250" cy="11812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7524B-F59D-4F6B-A4DB-72F247619472}">
      <dsp:nvSpPr>
        <dsp:cNvPr id="0" name=""/>
        <dsp:cNvSpPr/>
      </dsp:nvSpPr>
      <dsp:spPr>
        <a:xfrm>
          <a:off x="5552" y="1787657"/>
          <a:ext cx="3375000" cy="50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defRPr b="1"/>
          </a:pPr>
          <a:r>
            <a:rPr lang="en-US" sz="1600" b="1" kern="1200">
              <a:effectLst/>
              <a:latin typeface="Calibri" panose="020F0502020204030204" pitchFamily="34" charset="0"/>
              <a:ea typeface="Calibri" panose="020F0502020204030204" pitchFamily="34" charset="0"/>
              <a:cs typeface="Times New Roman" panose="02020603050405020304" pitchFamily="18" charset="0"/>
            </a:rPr>
            <a:t>Community-Based Water Recycling Systems</a:t>
          </a:r>
          <a:endParaRPr lang="en-US" sz="1600" b="1" kern="1200"/>
        </a:p>
      </dsp:txBody>
      <dsp:txXfrm>
        <a:off x="5552" y="1787657"/>
        <a:ext cx="3375000" cy="506250"/>
      </dsp:txXfrm>
    </dsp:sp>
    <dsp:sp modelId="{B6BE68AD-2EC0-4F98-925C-41594C10ADE5}">
      <dsp:nvSpPr>
        <dsp:cNvPr id="0" name=""/>
        <dsp:cNvSpPr/>
      </dsp:nvSpPr>
      <dsp:spPr>
        <a:xfrm>
          <a:off x="5552" y="2379800"/>
          <a:ext cx="3375000" cy="2336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dirty="0">
              <a:effectLst/>
              <a:latin typeface="Calibri" panose="020F0502020204030204" pitchFamily="34" charset="0"/>
              <a:ea typeface="Calibri" panose="020F0502020204030204" pitchFamily="34" charset="0"/>
              <a:cs typeface="Times New Roman" panose="02020603050405020304" pitchFamily="18" charset="0"/>
            </a:rPr>
            <a:t>Instead of collecting water from various regions and recycling the water together. The government could implement small-scale water treatment plants at community-level.</a:t>
          </a:r>
        </a:p>
        <a:p>
          <a:pPr marL="0" lvl="0" indent="0" algn="l" defTabSz="622300">
            <a:lnSpc>
              <a:spcPct val="100000"/>
            </a:lnSpc>
            <a:spcBef>
              <a:spcPct val="0"/>
            </a:spcBef>
            <a:spcAft>
              <a:spcPct val="35000"/>
            </a:spcAft>
            <a:buNone/>
          </a:pPr>
          <a:endParaRPr lang="en-US" sz="1400" kern="1200" dirty="0"/>
        </a:p>
        <a:p>
          <a:pPr marL="0" lvl="0" indent="0" algn="l" defTabSz="622300">
            <a:lnSpc>
              <a:spcPct val="100000"/>
            </a:lnSpc>
            <a:spcBef>
              <a:spcPct val="0"/>
            </a:spcBef>
            <a:spcAft>
              <a:spcPct val="35000"/>
            </a:spcAft>
            <a:buNone/>
          </a:pPr>
          <a:r>
            <a:rPr lang="en-US" sz="1400" kern="1200" dirty="0">
              <a:effectLst/>
              <a:latin typeface="Calibri" panose="020F0502020204030204" pitchFamily="34" charset="0"/>
              <a:ea typeface="Calibri" panose="020F0502020204030204" pitchFamily="34" charset="0"/>
              <a:cs typeface="Times New Roman" panose="02020603050405020304" pitchFamily="18" charset="0"/>
            </a:rPr>
            <a:t>In these plants, graywater (from showers, sinks, and laundry) can be treated and reused for non-potable purposes such as flushing toilets, gardening, and cleaning, reducing the demand on the main water supply.</a:t>
          </a:r>
        </a:p>
      </dsp:txBody>
      <dsp:txXfrm>
        <a:off x="5552" y="2379800"/>
        <a:ext cx="3375000" cy="2336586"/>
      </dsp:txXfrm>
    </dsp:sp>
    <dsp:sp modelId="{A06CE485-66CF-46C2-894E-37FC33483D6B}">
      <dsp:nvSpPr>
        <dsp:cNvPr id="0" name=""/>
        <dsp:cNvSpPr/>
      </dsp:nvSpPr>
      <dsp:spPr>
        <a:xfrm>
          <a:off x="5103784" y="434873"/>
          <a:ext cx="1181250" cy="11812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D92B4E-1BC1-448D-A53F-CDDE1B7D00A9}">
      <dsp:nvSpPr>
        <dsp:cNvPr id="0" name=""/>
        <dsp:cNvSpPr/>
      </dsp:nvSpPr>
      <dsp:spPr>
        <a:xfrm>
          <a:off x="3971178" y="1787657"/>
          <a:ext cx="3375000" cy="50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defRPr b="1"/>
          </a:pPr>
          <a:r>
            <a:rPr lang="en-US" sz="1600" b="1" kern="1200">
              <a:effectLst/>
              <a:latin typeface="Calibri" panose="020F0502020204030204" pitchFamily="34" charset="0"/>
              <a:ea typeface="Calibri" panose="020F0502020204030204" pitchFamily="34" charset="0"/>
              <a:cs typeface="Times New Roman" panose="02020603050405020304" pitchFamily="18" charset="0"/>
            </a:rPr>
            <a:t>Solar-powered plants</a:t>
          </a:r>
          <a:endParaRPr lang="en-US" sz="1600" kern="1200"/>
        </a:p>
      </dsp:txBody>
      <dsp:txXfrm>
        <a:off x="3971178" y="1787657"/>
        <a:ext cx="3375000" cy="506250"/>
      </dsp:txXfrm>
    </dsp:sp>
    <dsp:sp modelId="{AE5B815A-0F1F-4527-BFAE-A810850136DE}">
      <dsp:nvSpPr>
        <dsp:cNvPr id="0" name=""/>
        <dsp:cNvSpPr/>
      </dsp:nvSpPr>
      <dsp:spPr>
        <a:xfrm>
          <a:off x="3971178" y="2379800"/>
          <a:ext cx="3375000" cy="2336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dirty="0">
              <a:effectLst/>
              <a:latin typeface="Calibri" panose="020F0502020204030204" pitchFamily="34" charset="0"/>
              <a:ea typeface="Calibri" panose="020F0502020204030204" pitchFamily="34" charset="0"/>
              <a:cs typeface="Times New Roman" panose="02020603050405020304" pitchFamily="18" charset="0"/>
            </a:rPr>
            <a:t>The community level plants mentioned before, are used to recycle smaller scales of water and if possible, could be powered by solar power, reducing the carbon footprint associated with water production.</a:t>
          </a:r>
          <a:endParaRPr lang="en-US" sz="1400" kern="1200" dirty="0"/>
        </a:p>
      </dsp:txBody>
      <dsp:txXfrm>
        <a:off x="3971178" y="2379800"/>
        <a:ext cx="3375000" cy="2336586"/>
      </dsp:txXfrm>
    </dsp:sp>
    <dsp:sp modelId="{324E19FC-E90C-4759-AB9D-C71B71D27DB9}">
      <dsp:nvSpPr>
        <dsp:cNvPr id="0" name=""/>
        <dsp:cNvSpPr/>
      </dsp:nvSpPr>
      <dsp:spPr>
        <a:xfrm>
          <a:off x="9005054" y="448008"/>
          <a:ext cx="1181250" cy="118125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0C0111B-F6A5-478A-A836-A5E0F3718747}">
      <dsp:nvSpPr>
        <dsp:cNvPr id="0" name=""/>
        <dsp:cNvSpPr/>
      </dsp:nvSpPr>
      <dsp:spPr>
        <a:xfrm>
          <a:off x="7936803" y="1787657"/>
          <a:ext cx="3375000" cy="50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defRPr b="1"/>
          </a:pPr>
          <a:r>
            <a:rPr lang="en-US" sz="1600" b="1" kern="1200">
              <a:effectLst/>
              <a:latin typeface="Calibri" panose="020F0502020204030204" pitchFamily="34" charset="0"/>
              <a:ea typeface="Calibri" panose="020F0502020204030204" pitchFamily="34" charset="0"/>
              <a:cs typeface="Times New Roman" panose="02020603050405020304" pitchFamily="18" charset="0"/>
            </a:rPr>
            <a:t>Underground Water Reservoirs</a:t>
          </a:r>
          <a:endParaRPr lang="en-US" sz="1600" kern="1200"/>
        </a:p>
      </dsp:txBody>
      <dsp:txXfrm>
        <a:off x="7936803" y="1787657"/>
        <a:ext cx="3375000" cy="506250"/>
      </dsp:txXfrm>
    </dsp:sp>
    <dsp:sp modelId="{FCF4893D-ECA1-49B2-86BA-14DDE9949FBA}">
      <dsp:nvSpPr>
        <dsp:cNvPr id="0" name=""/>
        <dsp:cNvSpPr/>
      </dsp:nvSpPr>
      <dsp:spPr>
        <a:xfrm>
          <a:off x="7936803" y="2379800"/>
          <a:ext cx="3375000" cy="2336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a:effectLst/>
              <a:latin typeface="Calibri" panose="020F0502020204030204" pitchFamily="34" charset="0"/>
              <a:ea typeface="Calibri" panose="020F0502020204030204" pitchFamily="34" charset="0"/>
              <a:cs typeface="Times New Roman" panose="02020603050405020304" pitchFamily="18" charset="0"/>
            </a:rPr>
            <a:t>Investigate about the feasibility of constructing underground reservoirs which can store excess rainwater and treated water.</a:t>
          </a:r>
        </a:p>
        <a:p>
          <a:pPr marL="0" lvl="0" indent="0" algn="l" defTabSz="622300">
            <a:lnSpc>
              <a:spcPct val="100000"/>
            </a:lnSpc>
            <a:spcBef>
              <a:spcPct val="0"/>
            </a:spcBef>
            <a:spcAft>
              <a:spcPct val="35000"/>
            </a:spcAft>
            <a:buNone/>
          </a:pPr>
          <a:endParaRPr lang="en-US" sz="1400" kern="1200"/>
        </a:p>
        <a:p>
          <a:pPr marL="0" lvl="0" indent="0" algn="l" defTabSz="622300">
            <a:lnSpc>
              <a:spcPct val="100000"/>
            </a:lnSpc>
            <a:spcBef>
              <a:spcPct val="0"/>
            </a:spcBef>
            <a:spcAft>
              <a:spcPct val="35000"/>
            </a:spcAft>
            <a:buNone/>
          </a:pPr>
          <a:r>
            <a:rPr lang="en-US" sz="1400" kern="1200">
              <a:effectLst/>
              <a:latin typeface="Calibri" panose="020F0502020204030204" pitchFamily="34" charset="0"/>
              <a:ea typeface="Calibri" panose="020F0502020204030204" pitchFamily="34" charset="0"/>
              <a:cs typeface="Times New Roman" panose="02020603050405020304" pitchFamily="18" charset="0"/>
            </a:rPr>
            <a:t>This would help maximize space usage in land-scarce Singapore and ensuring a stable water supply during dry periods.</a:t>
          </a:r>
        </a:p>
      </dsp:txBody>
      <dsp:txXfrm>
        <a:off x="7936803" y="2379800"/>
        <a:ext cx="3375000" cy="23365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F906B3-926B-442A-9A1D-D97CEC8E6085}">
      <dsp:nvSpPr>
        <dsp:cNvPr id="0" name=""/>
        <dsp:cNvSpPr/>
      </dsp:nvSpPr>
      <dsp:spPr>
        <a:xfrm>
          <a:off x="575787" y="190891"/>
          <a:ext cx="810523" cy="721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7524B-F59D-4F6B-A4DB-72F247619472}">
      <dsp:nvSpPr>
        <dsp:cNvPr id="0" name=""/>
        <dsp:cNvSpPr/>
      </dsp:nvSpPr>
      <dsp:spPr>
        <a:xfrm>
          <a:off x="18341" y="1128163"/>
          <a:ext cx="2315782" cy="348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1" kern="1200"/>
            <a:t>Urban Farming Initiatives </a:t>
          </a:r>
        </a:p>
      </dsp:txBody>
      <dsp:txXfrm>
        <a:off x="18341" y="1128163"/>
        <a:ext cx="2315782" cy="348401"/>
      </dsp:txXfrm>
    </dsp:sp>
    <dsp:sp modelId="{B6BE68AD-2EC0-4F98-925C-41594C10ADE5}">
      <dsp:nvSpPr>
        <dsp:cNvPr id="0" name=""/>
        <dsp:cNvSpPr/>
      </dsp:nvSpPr>
      <dsp:spPr>
        <a:xfrm>
          <a:off x="18341" y="1554000"/>
          <a:ext cx="2315782" cy="2557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kern="1200" dirty="0"/>
            <a:t>Only 1 percent of land in Singapore is being used for agriculture, this increases the demand for food importation.</a:t>
          </a:r>
        </a:p>
        <a:p>
          <a:pPr marL="0" lvl="0" indent="0" algn="l" defTabSz="577850">
            <a:lnSpc>
              <a:spcPct val="90000"/>
            </a:lnSpc>
            <a:spcBef>
              <a:spcPct val="0"/>
            </a:spcBef>
            <a:spcAft>
              <a:spcPct val="35000"/>
            </a:spcAft>
            <a:buFont typeface="Arial" panose="020B0604020202020204" pitchFamily="34" charset="0"/>
            <a:buNone/>
          </a:pPr>
          <a:endParaRPr lang="en-US" sz="1300" kern="1200" dirty="0"/>
        </a:p>
        <a:p>
          <a:pPr marL="0" lvl="0" indent="0" algn="l" defTabSz="577850">
            <a:lnSpc>
              <a:spcPct val="90000"/>
            </a:lnSpc>
            <a:spcBef>
              <a:spcPct val="0"/>
            </a:spcBef>
            <a:spcAft>
              <a:spcPct val="35000"/>
            </a:spcAft>
            <a:buFont typeface="Arial" panose="020B0604020202020204" pitchFamily="34" charset="0"/>
            <a:buNone/>
          </a:pPr>
          <a:r>
            <a:rPr lang="en-US" sz="1300" kern="1200" dirty="0"/>
            <a:t>Government must promote agriculture and use vacant spaces to increase local food production and reduce the carbon footprint associated with food importation.</a:t>
          </a:r>
        </a:p>
      </dsp:txBody>
      <dsp:txXfrm>
        <a:off x="18341" y="1554000"/>
        <a:ext cx="2315782" cy="2557565"/>
      </dsp:txXfrm>
    </dsp:sp>
    <dsp:sp modelId="{A06CE485-66CF-46C2-894E-37FC33483D6B}">
      <dsp:nvSpPr>
        <dsp:cNvPr id="0" name=""/>
        <dsp:cNvSpPr/>
      </dsp:nvSpPr>
      <dsp:spPr>
        <a:xfrm>
          <a:off x="3516532" y="247799"/>
          <a:ext cx="810523" cy="721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D92B4E-1BC1-448D-A53F-CDDE1B7D00A9}">
      <dsp:nvSpPr>
        <dsp:cNvPr id="0" name=""/>
        <dsp:cNvSpPr/>
      </dsp:nvSpPr>
      <dsp:spPr>
        <a:xfrm>
          <a:off x="2739386" y="1128163"/>
          <a:ext cx="2315782" cy="348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1" kern="1200" dirty="0"/>
            <a:t>Smart Transportation Systems</a:t>
          </a:r>
          <a:r>
            <a:rPr lang="en-US" sz="1400" kern="1200" dirty="0"/>
            <a:t> </a:t>
          </a:r>
        </a:p>
      </dsp:txBody>
      <dsp:txXfrm>
        <a:off x="2739386" y="1128163"/>
        <a:ext cx="2315782" cy="348401"/>
      </dsp:txXfrm>
    </dsp:sp>
    <dsp:sp modelId="{AE5B815A-0F1F-4527-BFAE-A810850136DE}">
      <dsp:nvSpPr>
        <dsp:cNvPr id="0" name=""/>
        <dsp:cNvSpPr/>
      </dsp:nvSpPr>
      <dsp:spPr>
        <a:xfrm>
          <a:off x="2739386" y="1554000"/>
          <a:ext cx="2315782" cy="2557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en-US" sz="1300" kern="1200"/>
            <a:t>Invest in smart transportation solutions, such as traffic flow optimization and demand-responsive public transit.</a:t>
          </a:r>
        </a:p>
        <a:p>
          <a:pPr marL="0" lvl="0" indent="0" algn="l" defTabSz="577850">
            <a:lnSpc>
              <a:spcPct val="90000"/>
            </a:lnSpc>
            <a:spcBef>
              <a:spcPct val="0"/>
            </a:spcBef>
            <a:spcAft>
              <a:spcPct val="35000"/>
            </a:spcAft>
            <a:buNone/>
          </a:pPr>
          <a:endParaRPr lang="en-US" sz="1300" kern="1200"/>
        </a:p>
        <a:p>
          <a:pPr marL="0" lvl="0" indent="0" algn="l" defTabSz="577850">
            <a:lnSpc>
              <a:spcPct val="90000"/>
            </a:lnSpc>
            <a:spcBef>
              <a:spcPct val="0"/>
            </a:spcBef>
            <a:spcAft>
              <a:spcPct val="35000"/>
            </a:spcAft>
            <a:buNone/>
          </a:pPr>
          <a:r>
            <a:rPr lang="en-US" sz="1300" kern="1200" dirty="0"/>
            <a:t>If we can access the demand of public transport and automatically reroute the buses and trains, we will be able to maximize the efficiency of existing infrastructure and minimize the need for new construction.</a:t>
          </a:r>
        </a:p>
        <a:p>
          <a:pPr marL="0" lvl="0" indent="0" algn="l" defTabSz="577850">
            <a:lnSpc>
              <a:spcPct val="90000"/>
            </a:lnSpc>
            <a:spcBef>
              <a:spcPct val="0"/>
            </a:spcBef>
            <a:spcAft>
              <a:spcPct val="35000"/>
            </a:spcAft>
            <a:buNone/>
          </a:pPr>
          <a:endParaRPr lang="en-US" sz="1300" kern="1200" dirty="0"/>
        </a:p>
        <a:p>
          <a:pPr marL="0" lvl="0" indent="0" algn="l" defTabSz="577850">
            <a:lnSpc>
              <a:spcPct val="90000"/>
            </a:lnSpc>
            <a:spcBef>
              <a:spcPct val="0"/>
            </a:spcBef>
            <a:spcAft>
              <a:spcPct val="35000"/>
            </a:spcAft>
            <a:buNone/>
          </a:pPr>
          <a:r>
            <a:rPr lang="en-US" sz="1300" kern="1200" dirty="0"/>
            <a:t>This also helps reduce the need for people choosing their own vehicles and reduces the emissions in the air. </a:t>
          </a:r>
        </a:p>
      </dsp:txBody>
      <dsp:txXfrm>
        <a:off x="2739386" y="1554000"/>
        <a:ext cx="2315782" cy="2557565"/>
      </dsp:txXfrm>
    </dsp:sp>
    <dsp:sp modelId="{324E19FC-E90C-4759-AB9D-C71B71D27DB9}">
      <dsp:nvSpPr>
        <dsp:cNvPr id="0" name=""/>
        <dsp:cNvSpPr/>
      </dsp:nvSpPr>
      <dsp:spPr>
        <a:xfrm>
          <a:off x="6193420" y="255826"/>
          <a:ext cx="810523" cy="721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0C0111B-F6A5-478A-A836-A5E0F3718747}">
      <dsp:nvSpPr>
        <dsp:cNvPr id="0" name=""/>
        <dsp:cNvSpPr/>
      </dsp:nvSpPr>
      <dsp:spPr>
        <a:xfrm>
          <a:off x="5460430" y="1128163"/>
          <a:ext cx="2315782" cy="348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1" kern="1200" dirty="0"/>
            <a:t>Strict Environmental Impact Assessments (EIA)</a:t>
          </a:r>
          <a:endParaRPr lang="en-US" sz="1400" kern="1200" dirty="0"/>
        </a:p>
      </dsp:txBody>
      <dsp:txXfrm>
        <a:off x="5460430" y="1128163"/>
        <a:ext cx="2315782" cy="348401"/>
      </dsp:txXfrm>
    </dsp:sp>
    <dsp:sp modelId="{FCF4893D-ECA1-49B2-86BA-14DDE9949FBA}">
      <dsp:nvSpPr>
        <dsp:cNvPr id="0" name=""/>
        <dsp:cNvSpPr/>
      </dsp:nvSpPr>
      <dsp:spPr>
        <a:xfrm>
          <a:off x="5460430" y="1554000"/>
          <a:ext cx="2315782" cy="2557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en-US" sz="1300" kern="1200" dirty="0"/>
            <a:t>All new developments must be made to follow a stricter EIA requirement.</a:t>
          </a:r>
        </a:p>
        <a:p>
          <a:pPr marL="0" lvl="0" indent="0" algn="l" defTabSz="577850">
            <a:lnSpc>
              <a:spcPct val="90000"/>
            </a:lnSpc>
            <a:spcBef>
              <a:spcPct val="0"/>
            </a:spcBef>
            <a:spcAft>
              <a:spcPct val="35000"/>
            </a:spcAft>
            <a:buNone/>
          </a:pPr>
          <a:endParaRPr lang="en-US" sz="1300" kern="1200" dirty="0"/>
        </a:p>
        <a:p>
          <a:pPr marL="0" lvl="0" indent="0" algn="l" defTabSz="577850">
            <a:lnSpc>
              <a:spcPct val="90000"/>
            </a:lnSpc>
            <a:spcBef>
              <a:spcPct val="0"/>
            </a:spcBef>
            <a:spcAft>
              <a:spcPct val="35000"/>
            </a:spcAft>
            <a:buNone/>
          </a:pPr>
          <a:r>
            <a:rPr lang="en-US" sz="1300" kern="1200" dirty="0"/>
            <a:t>The new EIA requirements must measure the environmental impact, incorporating considerations for biodiversity, water resources, and carbon footprint.</a:t>
          </a:r>
        </a:p>
      </dsp:txBody>
      <dsp:txXfrm>
        <a:off x="5460430" y="1554000"/>
        <a:ext cx="2315782" cy="2557565"/>
      </dsp:txXfrm>
    </dsp:sp>
    <dsp:sp modelId="{623B56E2-CD3E-4FAD-9CFE-6ECF482B6237}">
      <dsp:nvSpPr>
        <dsp:cNvPr id="0" name=""/>
        <dsp:cNvSpPr/>
      </dsp:nvSpPr>
      <dsp:spPr>
        <a:xfrm>
          <a:off x="8949787" y="247799"/>
          <a:ext cx="810523" cy="721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5CB9617-B0C2-44A9-B026-ECB4BF2BFCAD}">
      <dsp:nvSpPr>
        <dsp:cNvPr id="0" name=""/>
        <dsp:cNvSpPr/>
      </dsp:nvSpPr>
      <dsp:spPr>
        <a:xfrm>
          <a:off x="8181475" y="1128163"/>
          <a:ext cx="2315782" cy="348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1" kern="1200" dirty="0"/>
            <a:t>Incentivize Environment Friendly Plans</a:t>
          </a:r>
          <a:endParaRPr lang="en-US" sz="1400" kern="1200" dirty="0"/>
        </a:p>
      </dsp:txBody>
      <dsp:txXfrm>
        <a:off x="8181475" y="1128163"/>
        <a:ext cx="2315782" cy="348401"/>
      </dsp:txXfrm>
    </dsp:sp>
    <dsp:sp modelId="{5A5A2B0F-8023-439F-AE00-B290B194FBBF}">
      <dsp:nvSpPr>
        <dsp:cNvPr id="0" name=""/>
        <dsp:cNvSpPr/>
      </dsp:nvSpPr>
      <dsp:spPr>
        <a:xfrm>
          <a:off x="8181475" y="1554000"/>
          <a:ext cx="2315782" cy="2557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en-US" sz="1300" kern="1200" dirty="0"/>
            <a:t>When new development projects for commercial or housing purposes are being developed, government can offer financial incentives for the inclusion of environment friendly plans such as using greener technologies of solar panels, energy-efficient lighting, water-saving fixtures. </a:t>
          </a:r>
        </a:p>
        <a:p>
          <a:pPr marL="0" lvl="0" indent="0" algn="l" defTabSz="577850">
            <a:lnSpc>
              <a:spcPct val="90000"/>
            </a:lnSpc>
            <a:spcBef>
              <a:spcPct val="0"/>
            </a:spcBef>
            <a:spcAft>
              <a:spcPct val="35000"/>
            </a:spcAft>
            <a:buNone/>
          </a:pPr>
          <a:endParaRPr lang="en-US" sz="1300" kern="1200" dirty="0"/>
        </a:p>
        <a:p>
          <a:pPr marL="0" lvl="0" indent="0" algn="l" defTabSz="577850">
            <a:lnSpc>
              <a:spcPct val="90000"/>
            </a:lnSpc>
            <a:spcBef>
              <a:spcPct val="0"/>
            </a:spcBef>
            <a:spcAft>
              <a:spcPct val="35000"/>
            </a:spcAft>
            <a:buNone/>
          </a:pPr>
          <a:r>
            <a:rPr lang="en-US" sz="1300" kern="1200" dirty="0"/>
            <a:t>This can help accelerate the greening of Singapore's city environment.</a:t>
          </a:r>
        </a:p>
      </dsp:txBody>
      <dsp:txXfrm>
        <a:off x="8181475" y="1554000"/>
        <a:ext cx="2315782" cy="25575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3632EC-9AE4-364A-86A3-972705F8DD9F}">
      <dsp:nvSpPr>
        <dsp:cNvPr id="0" name=""/>
        <dsp:cNvSpPr/>
      </dsp:nvSpPr>
      <dsp:spPr>
        <a:xfrm>
          <a:off x="6388" y="160904"/>
          <a:ext cx="3305629" cy="1216893"/>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u="sng" kern="1200" dirty="0"/>
            <a:t>Importance: </a:t>
          </a:r>
        </a:p>
        <a:p>
          <a:pPr marL="0" lvl="0" indent="0" algn="ctr" defTabSz="622300">
            <a:lnSpc>
              <a:spcPct val="90000"/>
            </a:lnSpc>
            <a:spcBef>
              <a:spcPct val="0"/>
            </a:spcBef>
            <a:spcAft>
              <a:spcPct val="35000"/>
            </a:spcAft>
            <a:buNone/>
          </a:pPr>
          <a:r>
            <a:rPr lang="en-US" sz="1400" kern="1200" dirty="0"/>
            <a:t>Waste management is crucial for maintaining public health and preserving the environment. </a:t>
          </a:r>
        </a:p>
      </dsp:txBody>
      <dsp:txXfrm>
        <a:off x="6388" y="160904"/>
        <a:ext cx="3305629" cy="1216893"/>
      </dsp:txXfrm>
    </dsp:sp>
    <dsp:sp modelId="{FAF876C5-774A-5A42-9A5B-05FAFFFF1714}">
      <dsp:nvSpPr>
        <dsp:cNvPr id="0" name=""/>
        <dsp:cNvSpPr/>
      </dsp:nvSpPr>
      <dsp:spPr>
        <a:xfrm>
          <a:off x="3514833" y="160904"/>
          <a:ext cx="3516293" cy="1216893"/>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u="sng" kern="1200" dirty="0"/>
            <a:t>Recycling Goals:</a:t>
          </a:r>
        </a:p>
        <a:p>
          <a:pPr marL="0" lvl="0" indent="0" algn="ctr" defTabSz="622300">
            <a:lnSpc>
              <a:spcPct val="90000"/>
            </a:lnSpc>
            <a:spcBef>
              <a:spcPct val="0"/>
            </a:spcBef>
            <a:spcAft>
              <a:spcPct val="35000"/>
            </a:spcAft>
            <a:buNone/>
          </a:pPr>
          <a:r>
            <a:rPr lang="en-US" sz="1400" kern="1200" dirty="0"/>
            <a:t>Singapore is targeting to increase their recycling rates to 70% by 2030 and reduce waste sent to the landfill by 30%.</a:t>
          </a:r>
        </a:p>
      </dsp:txBody>
      <dsp:txXfrm>
        <a:off x="3514833" y="160904"/>
        <a:ext cx="3516293" cy="1216893"/>
      </dsp:txXfrm>
    </dsp:sp>
    <dsp:sp modelId="{25E571E1-ED2D-5244-BB26-E44760CEEF7B}">
      <dsp:nvSpPr>
        <dsp:cNvPr id="0" name=""/>
        <dsp:cNvSpPr/>
      </dsp:nvSpPr>
      <dsp:spPr>
        <a:xfrm>
          <a:off x="7233943" y="160904"/>
          <a:ext cx="3275267" cy="1216893"/>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u="sng" kern="1200" dirty="0"/>
            <a:t>Landfill Constraints: </a:t>
          </a:r>
          <a:br>
            <a:rPr lang="en-US" sz="1400" kern="1200" dirty="0"/>
          </a:br>
          <a:r>
            <a:rPr lang="en-US" sz="1400" kern="1200" dirty="0"/>
            <a:t>Semakau landfill, the one and only landfill in Singapore is filling up in a rapidly vast speed and expected to fill by 2035.</a:t>
          </a:r>
        </a:p>
      </dsp:txBody>
      <dsp:txXfrm>
        <a:off x="7233943" y="160904"/>
        <a:ext cx="3275267" cy="1216893"/>
      </dsp:txXfrm>
    </dsp:sp>
    <dsp:sp modelId="{AF9DB1DF-651F-DC40-8BE4-D6A4B5F23A7D}">
      <dsp:nvSpPr>
        <dsp:cNvPr id="0" name=""/>
        <dsp:cNvSpPr/>
      </dsp:nvSpPr>
      <dsp:spPr>
        <a:xfrm>
          <a:off x="1221355" y="1580612"/>
          <a:ext cx="3909046" cy="1216893"/>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u="sng" kern="1200" dirty="0"/>
            <a:t>Waste-to-Energy Plants: </a:t>
          </a:r>
        </a:p>
        <a:p>
          <a:pPr marL="0" lvl="0" indent="0" algn="ctr" defTabSz="622300">
            <a:lnSpc>
              <a:spcPct val="90000"/>
            </a:lnSpc>
            <a:spcBef>
              <a:spcPct val="0"/>
            </a:spcBef>
            <a:spcAft>
              <a:spcPct val="35000"/>
            </a:spcAft>
            <a:buNone/>
          </a:pPr>
          <a:r>
            <a:rPr lang="en-US" sz="1400" kern="1200" dirty="0"/>
            <a:t>This is one of the world's most advanced waste management systems and there are five Waste-to-Energy (WTE) plants in Singapore currently.</a:t>
          </a:r>
        </a:p>
      </dsp:txBody>
      <dsp:txXfrm>
        <a:off x="1221355" y="1580612"/>
        <a:ext cx="3909046" cy="1216893"/>
      </dsp:txXfrm>
    </dsp:sp>
    <dsp:sp modelId="{CD529CBC-3C5D-0745-9724-F398C246A66D}">
      <dsp:nvSpPr>
        <dsp:cNvPr id="0" name=""/>
        <dsp:cNvSpPr/>
      </dsp:nvSpPr>
      <dsp:spPr>
        <a:xfrm>
          <a:off x="5333216" y="1580612"/>
          <a:ext cx="3961027" cy="1216893"/>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u="sng" kern="1200" dirty="0"/>
            <a:t>Lack of Sustainable Solutions: </a:t>
          </a:r>
        </a:p>
        <a:p>
          <a:pPr marL="0" lvl="0" indent="0" algn="ctr" defTabSz="622300">
            <a:lnSpc>
              <a:spcPct val="90000"/>
            </a:lnSpc>
            <a:spcBef>
              <a:spcPct val="0"/>
            </a:spcBef>
            <a:spcAft>
              <a:spcPct val="35000"/>
            </a:spcAft>
            <a:buNone/>
          </a:pPr>
          <a:r>
            <a:rPr lang="en-US" sz="1400" kern="1200" dirty="0"/>
            <a:t>Sadly, these efforts only help us delay the problem. Semakau landfill going to run out of space soon, and need for new WTE plants every 5-7 years to keep up with the waste generation.</a:t>
          </a:r>
        </a:p>
      </dsp:txBody>
      <dsp:txXfrm>
        <a:off x="5333216" y="1580612"/>
        <a:ext cx="3961027" cy="12168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50E0B3-EA92-45D4-9D6D-826F2D2276CC}">
      <dsp:nvSpPr>
        <dsp:cNvPr id="0" name=""/>
        <dsp:cNvSpPr/>
      </dsp:nvSpPr>
      <dsp:spPr>
        <a:xfrm>
          <a:off x="-51680" y="7815"/>
          <a:ext cx="4614759" cy="87320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038504-4389-4A39-B7ED-693B7D3A84ED}">
      <dsp:nvSpPr>
        <dsp:cNvPr id="0" name=""/>
        <dsp:cNvSpPr/>
      </dsp:nvSpPr>
      <dsp:spPr>
        <a:xfrm>
          <a:off x="212462" y="204285"/>
          <a:ext cx="480260" cy="4802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C21348-7907-4122-8F97-2D4B28595B56}">
      <dsp:nvSpPr>
        <dsp:cNvPr id="0" name=""/>
        <dsp:cNvSpPr/>
      </dsp:nvSpPr>
      <dsp:spPr>
        <a:xfrm>
          <a:off x="851532" y="7815"/>
          <a:ext cx="3814906" cy="873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14" tIns="92414" rIns="92414" bIns="92414" numCol="1" spcCol="1270" anchor="ctr" anchorCtr="0">
          <a:noAutofit/>
        </a:bodyPr>
        <a:lstStyle/>
        <a:p>
          <a:pPr marL="0" lvl="0" indent="0" algn="l" defTabSz="622300">
            <a:lnSpc>
              <a:spcPct val="90000"/>
            </a:lnSpc>
            <a:spcBef>
              <a:spcPct val="0"/>
            </a:spcBef>
            <a:spcAft>
              <a:spcPct val="35000"/>
            </a:spcAft>
            <a:buNone/>
          </a:pPr>
          <a:r>
            <a:rPr lang="en-US" sz="1400" kern="1200"/>
            <a:t>Singapore distinguishes their waste as - Domestic waste (households waste) and non-domestic waste (industrial, commercial waste) </a:t>
          </a:r>
        </a:p>
      </dsp:txBody>
      <dsp:txXfrm>
        <a:off x="851532" y="7815"/>
        <a:ext cx="3814906" cy="873201"/>
      </dsp:txXfrm>
    </dsp:sp>
    <dsp:sp modelId="{429B9585-AC67-483A-943D-7D24CAC42749}">
      <dsp:nvSpPr>
        <dsp:cNvPr id="0" name=""/>
        <dsp:cNvSpPr/>
      </dsp:nvSpPr>
      <dsp:spPr>
        <a:xfrm>
          <a:off x="-51680" y="1099317"/>
          <a:ext cx="4614759" cy="87320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726EC9-588C-412B-A10F-DB039EAC8310}">
      <dsp:nvSpPr>
        <dsp:cNvPr id="0" name=""/>
        <dsp:cNvSpPr/>
      </dsp:nvSpPr>
      <dsp:spPr>
        <a:xfrm>
          <a:off x="212462" y="1295787"/>
          <a:ext cx="480260" cy="4802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B6DEB8-E0EB-4DC3-AF1B-EA114D55FDFF}">
      <dsp:nvSpPr>
        <dsp:cNvPr id="0" name=""/>
        <dsp:cNvSpPr/>
      </dsp:nvSpPr>
      <dsp:spPr>
        <a:xfrm>
          <a:off x="956866" y="1099317"/>
          <a:ext cx="3604238" cy="873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14" tIns="92414" rIns="92414" bIns="92414" numCol="1" spcCol="1270" anchor="ctr" anchorCtr="0">
          <a:noAutofit/>
        </a:bodyPr>
        <a:lstStyle/>
        <a:p>
          <a:pPr marL="0" lvl="0" indent="0" algn="l" defTabSz="622300">
            <a:lnSpc>
              <a:spcPct val="90000"/>
            </a:lnSpc>
            <a:spcBef>
              <a:spcPct val="0"/>
            </a:spcBef>
            <a:spcAft>
              <a:spcPct val="35000"/>
            </a:spcAft>
            <a:buNone/>
          </a:pPr>
          <a:r>
            <a:rPr lang="en-US" sz="1400" b="1" kern="1200"/>
            <a:t>2016-2019</a:t>
          </a:r>
          <a:r>
            <a:rPr lang="en-US" sz="1400" kern="1200"/>
            <a:t>: Analysis shows gradual decrease in waste generation.</a:t>
          </a:r>
        </a:p>
      </dsp:txBody>
      <dsp:txXfrm>
        <a:off x="956866" y="1099317"/>
        <a:ext cx="3604238" cy="873201"/>
      </dsp:txXfrm>
    </dsp:sp>
    <dsp:sp modelId="{95C2F314-C8F1-4AA7-A7CF-5E68EB5FC853}">
      <dsp:nvSpPr>
        <dsp:cNvPr id="0" name=""/>
        <dsp:cNvSpPr/>
      </dsp:nvSpPr>
      <dsp:spPr>
        <a:xfrm>
          <a:off x="-51680" y="2190818"/>
          <a:ext cx="4614759" cy="87320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3B27D9-75CA-4657-B557-ED2CF1BED4EE}">
      <dsp:nvSpPr>
        <dsp:cNvPr id="0" name=""/>
        <dsp:cNvSpPr/>
      </dsp:nvSpPr>
      <dsp:spPr>
        <a:xfrm>
          <a:off x="212462" y="2387288"/>
          <a:ext cx="480260" cy="48026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388434-7124-40A9-9527-F9A290CE2E4F}">
      <dsp:nvSpPr>
        <dsp:cNvPr id="0" name=""/>
        <dsp:cNvSpPr/>
      </dsp:nvSpPr>
      <dsp:spPr>
        <a:xfrm>
          <a:off x="956866" y="2190818"/>
          <a:ext cx="3604238" cy="873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14" tIns="92414" rIns="92414" bIns="92414" numCol="1" spcCol="1270" anchor="ctr" anchorCtr="0">
          <a:noAutofit/>
        </a:bodyPr>
        <a:lstStyle/>
        <a:p>
          <a:pPr marL="0" lvl="0" indent="0" algn="l" defTabSz="622300">
            <a:lnSpc>
              <a:spcPct val="90000"/>
            </a:lnSpc>
            <a:spcBef>
              <a:spcPct val="0"/>
            </a:spcBef>
            <a:spcAft>
              <a:spcPct val="35000"/>
            </a:spcAft>
            <a:buNone/>
          </a:pPr>
          <a:r>
            <a:rPr lang="en-US" sz="1400" b="1" kern="1200"/>
            <a:t>2020</a:t>
          </a:r>
          <a:r>
            <a:rPr lang="en-US" sz="1400" kern="1200"/>
            <a:t> - Shows drop in Non-Domestic waste due to lack of industries during the pandemic</a:t>
          </a:r>
        </a:p>
      </dsp:txBody>
      <dsp:txXfrm>
        <a:off x="956866" y="2190818"/>
        <a:ext cx="3604238" cy="873201"/>
      </dsp:txXfrm>
    </dsp:sp>
    <dsp:sp modelId="{C4B40070-FF20-41DE-9AC6-3B2156F0A7C3}">
      <dsp:nvSpPr>
        <dsp:cNvPr id="0" name=""/>
        <dsp:cNvSpPr/>
      </dsp:nvSpPr>
      <dsp:spPr>
        <a:xfrm>
          <a:off x="-51680" y="3282320"/>
          <a:ext cx="4614759" cy="87320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93A7A0-7665-4BB2-B63C-A11F15C76E09}">
      <dsp:nvSpPr>
        <dsp:cNvPr id="0" name=""/>
        <dsp:cNvSpPr/>
      </dsp:nvSpPr>
      <dsp:spPr>
        <a:xfrm>
          <a:off x="212462" y="3478790"/>
          <a:ext cx="480260" cy="4802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0FFE94-DBB0-47F0-B9AD-A5B17F23DA03}">
      <dsp:nvSpPr>
        <dsp:cNvPr id="0" name=""/>
        <dsp:cNvSpPr/>
      </dsp:nvSpPr>
      <dsp:spPr>
        <a:xfrm>
          <a:off x="956866" y="3282320"/>
          <a:ext cx="3604238" cy="873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14" tIns="92414" rIns="92414" bIns="92414" numCol="1" spcCol="1270" anchor="ctr" anchorCtr="0">
          <a:noAutofit/>
        </a:bodyPr>
        <a:lstStyle/>
        <a:p>
          <a:pPr marL="0" lvl="0" indent="0" algn="l" defTabSz="622300">
            <a:lnSpc>
              <a:spcPct val="90000"/>
            </a:lnSpc>
            <a:spcBef>
              <a:spcPct val="0"/>
            </a:spcBef>
            <a:spcAft>
              <a:spcPct val="35000"/>
            </a:spcAft>
            <a:buNone/>
          </a:pPr>
          <a:r>
            <a:rPr lang="en-US" sz="1400" b="1" kern="1200"/>
            <a:t>After 2021 </a:t>
          </a:r>
          <a:r>
            <a:rPr lang="en-US" sz="1400" kern="1200"/>
            <a:t>– Alarming rates of increase in waste generation from Non-Domestic sources.</a:t>
          </a:r>
        </a:p>
      </dsp:txBody>
      <dsp:txXfrm>
        <a:off x="956866" y="3282320"/>
        <a:ext cx="3604238" cy="87320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F906B3-926B-442A-9A1D-D97CEC8E6085}">
      <dsp:nvSpPr>
        <dsp:cNvPr id="0" name=""/>
        <dsp:cNvSpPr/>
      </dsp:nvSpPr>
      <dsp:spPr>
        <a:xfrm>
          <a:off x="575787" y="299032"/>
          <a:ext cx="810523" cy="68257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t="-9000" b="-9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7524B-F59D-4F6B-A4DB-72F247619472}">
      <dsp:nvSpPr>
        <dsp:cNvPr id="0" name=""/>
        <dsp:cNvSpPr/>
      </dsp:nvSpPr>
      <dsp:spPr>
        <a:xfrm>
          <a:off x="18341" y="1185236"/>
          <a:ext cx="2315782" cy="2925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a:effectLst/>
              <a:latin typeface="Calibri" panose="020F0502020204030204" pitchFamily="34" charset="0"/>
              <a:ea typeface="Calibri" panose="020F0502020204030204" pitchFamily="34" charset="0"/>
              <a:cs typeface="Times New Roman" panose="02020603050405020304" pitchFamily="18" charset="0"/>
            </a:rPr>
            <a:t>Invest in R&amp;D</a:t>
          </a:r>
          <a:endParaRPr lang="en-US" sz="1400" b="1" kern="1200"/>
        </a:p>
      </dsp:txBody>
      <dsp:txXfrm>
        <a:off x="18341" y="1185236"/>
        <a:ext cx="2315782" cy="292530"/>
      </dsp:txXfrm>
    </dsp:sp>
    <dsp:sp modelId="{B6BE68AD-2EC0-4F98-925C-41594C10ADE5}">
      <dsp:nvSpPr>
        <dsp:cNvPr id="0" name=""/>
        <dsp:cNvSpPr/>
      </dsp:nvSpPr>
      <dsp:spPr>
        <a:xfrm>
          <a:off x="18341" y="1550984"/>
          <a:ext cx="2315782" cy="24551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100000"/>
            </a:lnSpc>
            <a:spcBef>
              <a:spcPct val="0"/>
            </a:spcBef>
            <a:spcAft>
              <a:spcPct val="35000"/>
            </a:spcAft>
            <a:buNone/>
          </a:pPr>
          <a:r>
            <a:rPr lang="en-US" sz="1300" kern="1200"/>
            <a:t>Research and adopt advanced technologies that can handle a wider variety of recyclables, including plastics that are currently not recyclable.</a:t>
          </a:r>
        </a:p>
        <a:p>
          <a:pPr marL="0" lvl="0" indent="0" algn="l" defTabSz="577850">
            <a:lnSpc>
              <a:spcPct val="100000"/>
            </a:lnSpc>
            <a:spcBef>
              <a:spcPct val="0"/>
            </a:spcBef>
            <a:spcAft>
              <a:spcPct val="35000"/>
            </a:spcAft>
            <a:buNone/>
          </a:pPr>
          <a:endParaRPr lang="en-US" sz="1300" kern="1200"/>
        </a:p>
        <a:p>
          <a:pPr marL="0" lvl="0" indent="0" algn="l" defTabSz="577850">
            <a:lnSpc>
              <a:spcPct val="100000"/>
            </a:lnSpc>
            <a:spcBef>
              <a:spcPct val="0"/>
            </a:spcBef>
            <a:spcAft>
              <a:spcPct val="35000"/>
            </a:spcAft>
            <a:buNone/>
          </a:pPr>
          <a:r>
            <a:rPr lang="en-US" sz="1300" kern="1200"/>
            <a:t>Invest more into the chemical recycling technology that Singapore is currently interested in. It might be the way to safely recycle and reuse plastics.</a:t>
          </a:r>
        </a:p>
      </dsp:txBody>
      <dsp:txXfrm>
        <a:off x="18341" y="1550984"/>
        <a:ext cx="2315782" cy="2455104"/>
      </dsp:txXfrm>
    </dsp:sp>
    <dsp:sp modelId="{A06CE485-66CF-46C2-894E-37FC33483D6B}">
      <dsp:nvSpPr>
        <dsp:cNvPr id="0" name=""/>
        <dsp:cNvSpPr/>
      </dsp:nvSpPr>
      <dsp:spPr>
        <a:xfrm>
          <a:off x="3516532" y="352839"/>
          <a:ext cx="810523" cy="682571"/>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t="-9000" b="-9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D92B4E-1BC1-448D-A53F-CDDE1B7D00A9}">
      <dsp:nvSpPr>
        <dsp:cNvPr id="0" name=""/>
        <dsp:cNvSpPr/>
      </dsp:nvSpPr>
      <dsp:spPr>
        <a:xfrm>
          <a:off x="2739386" y="1185236"/>
          <a:ext cx="2315782" cy="2925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a:effectLst/>
              <a:latin typeface="Calibri" panose="020F0502020204030204" pitchFamily="34" charset="0"/>
              <a:ea typeface="Calibri" panose="020F0502020204030204" pitchFamily="34" charset="0"/>
              <a:cs typeface="Times New Roman" panose="02020603050405020304" pitchFamily="18" charset="0"/>
            </a:rPr>
            <a:t>Zero-Waste Businesses</a:t>
          </a:r>
          <a:endParaRPr lang="en-US" sz="1400" kern="1200"/>
        </a:p>
      </dsp:txBody>
      <dsp:txXfrm>
        <a:off x="2739386" y="1185236"/>
        <a:ext cx="2315782" cy="292530"/>
      </dsp:txXfrm>
    </dsp:sp>
    <dsp:sp modelId="{AE5B815A-0F1F-4527-BFAE-A810850136DE}">
      <dsp:nvSpPr>
        <dsp:cNvPr id="0" name=""/>
        <dsp:cNvSpPr/>
      </dsp:nvSpPr>
      <dsp:spPr>
        <a:xfrm>
          <a:off x="2739386" y="1550984"/>
          <a:ext cx="2315782" cy="24551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100000"/>
            </a:lnSpc>
            <a:spcBef>
              <a:spcPct val="0"/>
            </a:spcBef>
            <a:spcAft>
              <a:spcPct val="35000"/>
            </a:spcAft>
            <a:buNone/>
          </a:pPr>
          <a:r>
            <a:rPr lang="en-US" sz="1300" kern="1200">
              <a:effectLst/>
              <a:latin typeface="Calibri" panose="020F0502020204030204" pitchFamily="34" charset="0"/>
              <a:ea typeface="Calibri" panose="020F0502020204030204" pitchFamily="34" charset="0"/>
              <a:cs typeface="Times New Roman" panose="02020603050405020304" pitchFamily="18" charset="0"/>
            </a:rPr>
            <a:t>Zero-waste business is the concept of a business that creates no waste as part of their product, for example – package free products. Customers are interested only in the product but not the packaging and that ultimately goes to the waste.</a:t>
          </a:r>
        </a:p>
        <a:p>
          <a:pPr marL="0" lvl="0" indent="0" algn="l" defTabSz="577850">
            <a:lnSpc>
              <a:spcPct val="100000"/>
            </a:lnSpc>
            <a:spcBef>
              <a:spcPct val="0"/>
            </a:spcBef>
            <a:spcAft>
              <a:spcPct val="35000"/>
            </a:spcAft>
            <a:buNone/>
          </a:pPr>
          <a:endParaRPr lang="en-US" sz="1300" kern="1200"/>
        </a:p>
        <a:p>
          <a:pPr marL="0" lvl="0" indent="0" algn="l" defTabSz="577850">
            <a:lnSpc>
              <a:spcPct val="100000"/>
            </a:lnSpc>
            <a:spcBef>
              <a:spcPct val="0"/>
            </a:spcBef>
            <a:spcAft>
              <a:spcPct val="35000"/>
            </a:spcAft>
            <a:buNone/>
          </a:pPr>
          <a:r>
            <a:rPr lang="en-US" sz="1300" kern="1200">
              <a:effectLst/>
              <a:latin typeface="Calibri" panose="020F0502020204030204" pitchFamily="34" charset="0"/>
              <a:ea typeface="Calibri" panose="020F0502020204030204" pitchFamily="34" charset="0"/>
              <a:cs typeface="Times New Roman" panose="02020603050405020304" pitchFamily="18" charset="0"/>
            </a:rPr>
            <a:t>Hence, we can incentivize businesses that follow a zero-waste policy. </a:t>
          </a:r>
        </a:p>
        <a:p>
          <a:pPr marL="0" lvl="0" indent="0" algn="l" defTabSz="577850">
            <a:lnSpc>
              <a:spcPct val="100000"/>
            </a:lnSpc>
            <a:spcBef>
              <a:spcPct val="0"/>
            </a:spcBef>
            <a:spcAft>
              <a:spcPct val="35000"/>
            </a:spcAft>
            <a:buNone/>
          </a:pPr>
          <a:endParaRPr lang="en-US" sz="1300" kern="120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defTabSz="577850">
            <a:lnSpc>
              <a:spcPct val="100000"/>
            </a:lnSpc>
            <a:spcBef>
              <a:spcPct val="0"/>
            </a:spcBef>
            <a:spcAft>
              <a:spcPct val="35000"/>
            </a:spcAft>
            <a:buNone/>
          </a:pPr>
          <a:r>
            <a:rPr lang="en-US" sz="1300" kern="1200">
              <a:effectLst/>
              <a:latin typeface="Calibri" panose="020F0502020204030204" pitchFamily="34" charset="0"/>
              <a:ea typeface="Calibri" panose="020F0502020204030204" pitchFamily="34" charset="0"/>
              <a:cs typeface="Times New Roman" panose="02020603050405020304" pitchFamily="18" charset="0"/>
            </a:rPr>
            <a:t>Government must limit or penalize the use of packaging for online ordering and delivery services.</a:t>
          </a:r>
        </a:p>
      </dsp:txBody>
      <dsp:txXfrm>
        <a:off x="2739386" y="1550984"/>
        <a:ext cx="2315782" cy="2455104"/>
      </dsp:txXfrm>
    </dsp:sp>
    <dsp:sp modelId="{324E19FC-E90C-4759-AB9D-C71B71D27DB9}">
      <dsp:nvSpPr>
        <dsp:cNvPr id="0" name=""/>
        <dsp:cNvSpPr/>
      </dsp:nvSpPr>
      <dsp:spPr>
        <a:xfrm>
          <a:off x="6193420" y="360429"/>
          <a:ext cx="810523" cy="6825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0C0111B-F6A5-478A-A836-A5E0F3718747}">
      <dsp:nvSpPr>
        <dsp:cNvPr id="0" name=""/>
        <dsp:cNvSpPr/>
      </dsp:nvSpPr>
      <dsp:spPr>
        <a:xfrm>
          <a:off x="5460430" y="1185236"/>
          <a:ext cx="2315782" cy="2925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a:effectLst/>
              <a:latin typeface="Calibri" panose="020F0502020204030204" pitchFamily="34" charset="0"/>
              <a:ea typeface="Calibri" panose="020F0502020204030204" pitchFamily="34" charset="0"/>
              <a:cs typeface="Times New Roman" panose="02020603050405020304" pitchFamily="18" charset="0"/>
            </a:rPr>
            <a:t>Bring Your Own Bag Shopping</a:t>
          </a:r>
          <a:endParaRPr lang="en-US" sz="1400" kern="1200"/>
        </a:p>
      </dsp:txBody>
      <dsp:txXfrm>
        <a:off x="5460430" y="1185236"/>
        <a:ext cx="2315782" cy="292530"/>
      </dsp:txXfrm>
    </dsp:sp>
    <dsp:sp modelId="{FCF4893D-ECA1-49B2-86BA-14DDE9949FBA}">
      <dsp:nvSpPr>
        <dsp:cNvPr id="0" name=""/>
        <dsp:cNvSpPr/>
      </dsp:nvSpPr>
      <dsp:spPr>
        <a:xfrm>
          <a:off x="5460430" y="1550984"/>
          <a:ext cx="2315782" cy="24551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100000"/>
            </a:lnSpc>
            <a:spcBef>
              <a:spcPct val="0"/>
            </a:spcBef>
            <a:spcAft>
              <a:spcPct val="35000"/>
            </a:spcAft>
            <a:buNone/>
          </a:pPr>
          <a:r>
            <a:rPr lang="en-US" sz="1300" kern="1200">
              <a:effectLst/>
              <a:latin typeface="Calibri" panose="020F0502020204030204" pitchFamily="34" charset="0"/>
              <a:ea typeface="Calibri" panose="020F0502020204030204" pitchFamily="34" charset="0"/>
              <a:cs typeface="Times New Roman" panose="02020603050405020304" pitchFamily="18" charset="0"/>
            </a:rPr>
            <a:t>Right now, Singapore restricts the purchase of plastic bags to only Thursdays to Sundays but must follow this permanently. Jute bags or paper bags must be promoted instead.</a:t>
          </a:r>
        </a:p>
        <a:p>
          <a:pPr marL="0" lvl="0" indent="0" algn="l" defTabSz="577850">
            <a:lnSpc>
              <a:spcPct val="100000"/>
            </a:lnSpc>
            <a:spcBef>
              <a:spcPct val="0"/>
            </a:spcBef>
            <a:spcAft>
              <a:spcPct val="35000"/>
            </a:spcAft>
            <a:buNone/>
          </a:pPr>
          <a:endParaRPr lang="en-US" sz="1300" kern="1200"/>
        </a:p>
        <a:p>
          <a:pPr marL="0" lvl="0" indent="0" algn="l" defTabSz="577850">
            <a:lnSpc>
              <a:spcPct val="100000"/>
            </a:lnSpc>
            <a:spcBef>
              <a:spcPct val="0"/>
            </a:spcBef>
            <a:spcAft>
              <a:spcPct val="35000"/>
            </a:spcAft>
            <a:buNone/>
          </a:pPr>
          <a:r>
            <a:rPr lang="en-US" sz="1300" kern="1200">
              <a:effectLst/>
              <a:latin typeface="Calibri" panose="020F0502020204030204" pitchFamily="34" charset="0"/>
              <a:ea typeface="Calibri" panose="020F0502020204030204" pitchFamily="34" charset="0"/>
              <a:cs typeface="Times New Roman" panose="02020603050405020304" pitchFamily="18" charset="0"/>
            </a:rPr>
            <a:t>Government must make it compulsory for people to bring their own bags for shopping and supermarkets or groceries stores must not be allowed to give or sell bags to the customers.</a:t>
          </a:r>
          <a:endParaRPr lang="en-US" sz="1300" kern="1200"/>
        </a:p>
      </dsp:txBody>
      <dsp:txXfrm>
        <a:off x="5460430" y="1550984"/>
        <a:ext cx="2315782" cy="2455104"/>
      </dsp:txXfrm>
    </dsp:sp>
    <dsp:sp modelId="{623B56E2-CD3E-4FAD-9CFE-6ECF482B6237}">
      <dsp:nvSpPr>
        <dsp:cNvPr id="0" name=""/>
        <dsp:cNvSpPr/>
      </dsp:nvSpPr>
      <dsp:spPr>
        <a:xfrm>
          <a:off x="8949787" y="352839"/>
          <a:ext cx="810523" cy="682571"/>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t="-9000" b="-9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5CB9617-B0C2-44A9-B026-ECB4BF2BFCAD}">
      <dsp:nvSpPr>
        <dsp:cNvPr id="0" name=""/>
        <dsp:cNvSpPr/>
      </dsp:nvSpPr>
      <dsp:spPr>
        <a:xfrm>
          <a:off x="8181475" y="1185236"/>
          <a:ext cx="2315782" cy="2925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a:effectLst/>
              <a:latin typeface="Calibri" panose="020F0502020204030204" pitchFamily="34" charset="0"/>
              <a:ea typeface="Calibri" panose="020F0502020204030204" pitchFamily="34" charset="0"/>
              <a:cs typeface="Times New Roman" panose="02020603050405020304" pitchFamily="18" charset="0"/>
            </a:rPr>
            <a:t>E-Waste Management</a:t>
          </a:r>
          <a:endParaRPr lang="en-US" sz="1400" kern="1200"/>
        </a:p>
      </dsp:txBody>
      <dsp:txXfrm>
        <a:off x="8181475" y="1185236"/>
        <a:ext cx="2315782" cy="292530"/>
      </dsp:txXfrm>
    </dsp:sp>
    <dsp:sp modelId="{5A5A2B0F-8023-439F-AE00-B290B194FBBF}">
      <dsp:nvSpPr>
        <dsp:cNvPr id="0" name=""/>
        <dsp:cNvSpPr/>
      </dsp:nvSpPr>
      <dsp:spPr>
        <a:xfrm>
          <a:off x="8181475" y="1550984"/>
          <a:ext cx="2315782" cy="24551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100000"/>
            </a:lnSpc>
            <a:spcBef>
              <a:spcPct val="0"/>
            </a:spcBef>
            <a:spcAft>
              <a:spcPct val="35000"/>
            </a:spcAft>
            <a:buNone/>
          </a:pPr>
          <a:r>
            <a:rPr lang="en-US" sz="1300" kern="1200">
              <a:effectLst/>
              <a:latin typeface="Calibri" panose="020F0502020204030204" pitchFamily="34" charset="0"/>
              <a:ea typeface="Calibri" panose="020F0502020204030204" pitchFamily="34" charset="0"/>
              <a:cs typeface="Times New Roman" panose="02020603050405020304" pitchFamily="18" charset="0"/>
            </a:rPr>
            <a:t>I would argue that majority of the public lack’s proper knowledge regarding the dangers behind improper disposal of e-waste. The harmful toxic chemicals that are in them, end up affecting the soil, water, and air. Government can run campaigns to educate the public.</a:t>
          </a:r>
        </a:p>
        <a:p>
          <a:pPr marL="0" lvl="0" indent="0" algn="l" defTabSz="577850">
            <a:lnSpc>
              <a:spcPct val="100000"/>
            </a:lnSpc>
            <a:spcBef>
              <a:spcPct val="0"/>
            </a:spcBef>
            <a:spcAft>
              <a:spcPct val="35000"/>
            </a:spcAft>
            <a:buNone/>
          </a:pPr>
          <a:endParaRPr lang="en-US" sz="1300" kern="1200"/>
        </a:p>
        <a:p>
          <a:pPr marL="0" lvl="0" indent="0" algn="l" defTabSz="577850">
            <a:lnSpc>
              <a:spcPct val="100000"/>
            </a:lnSpc>
            <a:spcBef>
              <a:spcPct val="0"/>
            </a:spcBef>
            <a:spcAft>
              <a:spcPct val="35000"/>
            </a:spcAft>
            <a:buNone/>
          </a:pPr>
          <a:r>
            <a:rPr lang="en-US" sz="1300" kern="1200">
              <a:effectLst/>
              <a:latin typeface="Calibri" panose="020F0502020204030204" pitchFamily="34" charset="0"/>
              <a:ea typeface="Calibri" panose="020F0502020204030204" pitchFamily="34" charset="0"/>
              <a:cs typeface="Times New Roman" panose="02020603050405020304" pitchFamily="18" charset="0"/>
            </a:rPr>
            <a:t>The government must establish e-waste collection points.</a:t>
          </a:r>
        </a:p>
        <a:p>
          <a:pPr marL="0" lvl="0" indent="0" algn="l" defTabSz="577850">
            <a:lnSpc>
              <a:spcPct val="100000"/>
            </a:lnSpc>
            <a:spcBef>
              <a:spcPct val="0"/>
            </a:spcBef>
            <a:spcAft>
              <a:spcPct val="35000"/>
            </a:spcAft>
            <a:buNone/>
          </a:pPr>
          <a:endParaRPr lang="en-US" sz="1300" kern="120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defTabSz="577850">
            <a:lnSpc>
              <a:spcPct val="100000"/>
            </a:lnSpc>
            <a:spcBef>
              <a:spcPct val="0"/>
            </a:spcBef>
            <a:spcAft>
              <a:spcPct val="35000"/>
            </a:spcAft>
            <a:buNone/>
          </a:pPr>
          <a:r>
            <a:rPr lang="en-US" sz="1300" kern="1200">
              <a:effectLst/>
              <a:latin typeface="Calibri" panose="020F0502020204030204" pitchFamily="34" charset="0"/>
              <a:ea typeface="Calibri" panose="020F0502020204030204" pitchFamily="34" charset="0"/>
              <a:cs typeface="Times New Roman" panose="02020603050405020304" pitchFamily="18" charset="0"/>
            </a:rPr>
            <a:t>Government can try and encourage electronic manufacturers to take back old devices and reuse them to help reduce the e-waste.</a:t>
          </a:r>
        </a:p>
      </dsp:txBody>
      <dsp:txXfrm>
        <a:off x="8181475" y="1550984"/>
        <a:ext cx="2315782" cy="245510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F244E1-EACC-4D4F-BD68-AB5EBC1FA328}">
      <dsp:nvSpPr>
        <dsp:cNvPr id="0" name=""/>
        <dsp:cNvSpPr/>
      </dsp:nvSpPr>
      <dsp:spPr>
        <a:xfrm>
          <a:off x="824926" y="931397"/>
          <a:ext cx="947418" cy="947414"/>
        </a:xfrm>
        <a:prstGeom prst="round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t="-23000" b="-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D23FA3-9158-3848-9F9C-72545BE13794}">
      <dsp:nvSpPr>
        <dsp:cNvPr id="0" name=""/>
        <dsp:cNvSpPr/>
      </dsp:nvSpPr>
      <dsp:spPr>
        <a:xfrm>
          <a:off x="640" y="2048064"/>
          <a:ext cx="2595990" cy="692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90000"/>
            </a:lnSpc>
            <a:spcBef>
              <a:spcPct val="0"/>
            </a:spcBef>
            <a:spcAft>
              <a:spcPct val="35000"/>
            </a:spcAft>
            <a:buNone/>
          </a:pPr>
          <a:r>
            <a:rPr lang="en-US" sz="1400" b="1" u="sng" kern="1200" dirty="0"/>
            <a:t>Importance: </a:t>
          </a:r>
        </a:p>
        <a:p>
          <a:pPr marL="0" lvl="0" indent="0" algn="l" defTabSz="622300">
            <a:lnSpc>
              <a:spcPct val="90000"/>
            </a:lnSpc>
            <a:spcBef>
              <a:spcPct val="0"/>
            </a:spcBef>
            <a:spcAft>
              <a:spcPct val="35000"/>
            </a:spcAft>
            <a:buNone/>
          </a:pPr>
          <a:r>
            <a:rPr lang="en-US" sz="1400" kern="1200" dirty="0"/>
            <a:t>Air pollution is a risk to health of people and  environmental quality and its management is a critical concern.</a:t>
          </a:r>
        </a:p>
      </dsp:txBody>
      <dsp:txXfrm>
        <a:off x="640" y="2048064"/>
        <a:ext cx="2595990" cy="692418"/>
      </dsp:txXfrm>
    </dsp:sp>
    <dsp:sp modelId="{B27ECE39-A67F-5549-BCE9-7EB2868C0483}">
      <dsp:nvSpPr>
        <dsp:cNvPr id="0" name=""/>
        <dsp:cNvSpPr/>
      </dsp:nvSpPr>
      <dsp:spPr>
        <a:xfrm>
          <a:off x="3765384" y="931397"/>
          <a:ext cx="947418" cy="947414"/>
        </a:xfrm>
        <a:prstGeom prst="round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D4790B-65FB-B548-8B7D-68A08654C259}">
      <dsp:nvSpPr>
        <dsp:cNvPr id="0" name=""/>
        <dsp:cNvSpPr/>
      </dsp:nvSpPr>
      <dsp:spPr>
        <a:xfrm>
          <a:off x="2783344" y="2048064"/>
          <a:ext cx="2911497" cy="692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90000"/>
            </a:lnSpc>
            <a:spcBef>
              <a:spcPct val="0"/>
            </a:spcBef>
            <a:spcAft>
              <a:spcPct val="35000"/>
            </a:spcAft>
            <a:buNone/>
          </a:pPr>
          <a:r>
            <a:rPr lang="en-US" sz="1400" b="1" u="sng" kern="1200" dirty="0"/>
            <a:t>Challenge: </a:t>
          </a:r>
        </a:p>
        <a:p>
          <a:pPr marL="0" lvl="0" indent="0" algn="l" defTabSz="622300">
            <a:lnSpc>
              <a:spcPct val="90000"/>
            </a:lnSpc>
            <a:spcBef>
              <a:spcPct val="0"/>
            </a:spcBef>
            <a:spcAft>
              <a:spcPct val="35000"/>
            </a:spcAft>
            <a:buNone/>
          </a:pPr>
          <a:r>
            <a:rPr lang="en-US" sz="1400" kern="1200" dirty="0"/>
            <a:t>A densely populated country like Singapore with high levels of traffic and huge industrial sector, managing air pollution can be a real challenge. </a:t>
          </a:r>
        </a:p>
      </dsp:txBody>
      <dsp:txXfrm>
        <a:off x="2783344" y="2048064"/>
        <a:ext cx="2911497" cy="692418"/>
      </dsp:txXfrm>
    </dsp:sp>
    <dsp:sp modelId="{FE3E9165-DF89-564A-9EA6-37D5FCEFD550}">
      <dsp:nvSpPr>
        <dsp:cNvPr id="0" name=""/>
        <dsp:cNvSpPr/>
      </dsp:nvSpPr>
      <dsp:spPr>
        <a:xfrm>
          <a:off x="6735779" y="931397"/>
          <a:ext cx="947418" cy="947414"/>
        </a:xfrm>
        <a:prstGeom prst="round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t="-23000" b="-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C2CBE2-2EBD-A149-9C8D-6A5889442D09}">
      <dsp:nvSpPr>
        <dsp:cNvPr id="0" name=""/>
        <dsp:cNvSpPr/>
      </dsp:nvSpPr>
      <dsp:spPr>
        <a:xfrm>
          <a:off x="5881556" y="2048064"/>
          <a:ext cx="2655863" cy="692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l" defTabSz="622300">
            <a:lnSpc>
              <a:spcPct val="90000"/>
            </a:lnSpc>
            <a:spcBef>
              <a:spcPct val="0"/>
            </a:spcBef>
            <a:spcAft>
              <a:spcPct val="35000"/>
            </a:spcAft>
            <a:buNone/>
          </a:pPr>
          <a:r>
            <a:rPr lang="en-US" sz="1400" b="1" u="sng" kern="1200" dirty="0"/>
            <a:t>Continuous Quality Monitoring: </a:t>
          </a:r>
        </a:p>
        <a:p>
          <a:pPr marL="0" lvl="0" indent="0" algn="l" defTabSz="622300">
            <a:lnSpc>
              <a:spcPct val="90000"/>
            </a:lnSpc>
            <a:spcBef>
              <a:spcPct val="0"/>
            </a:spcBef>
            <a:spcAft>
              <a:spcPct val="35000"/>
            </a:spcAft>
            <a:buNone/>
          </a:pPr>
          <a:r>
            <a:rPr lang="en-US" sz="1400" kern="1200" dirty="0"/>
            <a:t>Singapore also has an air quality monitoring system, the Pollutant Standards Index (PSI) to provide real-time information on air quality.</a:t>
          </a:r>
        </a:p>
      </dsp:txBody>
      <dsp:txXfrm>
        <a:off x="5881556" y="2048064"/>
        <a:ext cx="2655863" cy="692418"/>
      </dsp:txXfrm>
    </dsp:sp>
    <dsp:sp modelId="{58F887AC-5750-0249-8C3F-7B4E30FDA217}">
      <dsp:nvSpPr>
        <dsp:cNvPr id="0" name=""/>
        <dsp:cNvSpPr/>
      </dsp:nvSpPr>
      <dsp:spPr>
        <a:xfrm>
          <a:off x="9919432" y="931397"/>
          <a:ext cx="947418" cy="947414"/>
        </a:xfrm>
        <a:prstGeom prst="round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t="-23000" b="-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063A63-F4FC-0D49-9525-2E293796E907}">
      <dsp:nvSpPr>
        <dsp:cNvPr id="0" name=""/>
        <dsp:cNvSpPr/>
      </dsp:nvSpPr>
      <dsp:spPr>
        <a:xfrm>
          <a:off x="8724134" y="2048064"/>
          <a:ext cx="3338016" cy="692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l" defTabSz="622300">
            <a:lnSpc>
              <a:spcPct val="90000"/>
            </a:lnSpc>
            <a:spcBef>
              <a:spcPct val="0"/>
            </a:spcBef>
            <a:spcAft>
              <a:spcPct val="35000"/>
            </a:spcAft>
            <a:buNone/>
          </a:pPr>
          <a:r>
            <a:rPr lang="en-US" sz="1400" b="1" u="sng" kern="1200" dirty="0"/>
            <a:t>Annual Air Quality vs WHO Guidelines: </a:t>
          </a:r>
        </a:p>
        <a:p>
          <a:pPr marL="0" lvl="0" indent="0" algn="l" defTabSz="622300">
            <a:lnSpc>
              <a:spcPct val="90000"/>
            </a:lnSpc>
            <a:spcBef>
              <a:spcPct val="0"/>
            </a:spcBef>
            <a:spcAft>
              <a:spcPct val="35000"/>
            </a:spcAft>
            <a:buNone/>
          </a:pPr>
          <a:r>
            <a:rPr lang="en-US" sz="1400" kern="1200" dirty="0"/>
            <a:t>Comparison of Singapore's air pollutant levels (2007-2022) with the latest 2021 WHO AQG (World Health Organization Air Quality Guidelines) standards to assess air pollution.</a:t>
          </a:r>
        </a:p>
      </dsp:txBody>
      <dsp:txXfrm>
        <a:off x="8724134" y="2048064"/>
        <a:ext cx="3338016" cy="69241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499EA4-6811-467B-B654-44AB4DC3AE93}">
      <dsp:nvSpPr>
        <dsp:cNvPr id="0" name=""/>
        <dsp:cNvSpPr/>
      </dsp:nvSpPr>
      <dsp:spPr>
        <a:xfrm>
          <a:off x="622800" y="441128"/>
          <a:ext cx="810000" cy="810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6D2061-81C8-47B9-A971-70B2567F35D2}">
      <dsp:nvSpPr>
        <dsp:cNvPr id="0" name=""/>
        <dsp:cNvSpPr/>
      </dsp:nvSpPr>
      <dsp:spPr>
        <a:xfrm>
          <a:off x="127800" y="1638343"/>
          <a:ext cx="1800000" cy="1382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a:t>Emissions Overview: </a:t>
          </a:r>
        </a:p>
        <a:p>
          <a:pPr marL="0" lvl="0" indent="0" algn="ctr" defTabSz="622300">
            <a:lnSpc>
              <a:spcPct val="100000"/>
            </a:lnSpc>
            <a:spcBef>
              <a:spcPct val="0"/>
            </a:spcBef>
            <a:spcAft>
              <a:spcPct val="35000"/>
            </a:spcAft>
            <a:buNone/>
          </a:pPr>
          <a:r>
            <a:rPr lang="en-US" sz="1400" kern="1200"/>
            <a:t>The highest GHG emissions are from the sectors - industry and transport.</a:t>
          </a:r>
          <a:endParaRPr lang="en-US" sz="1400" kern="1200" dirty="0"/>
        </a:p>
      </dsp:txBody>
      <dsp:txXfrm>
        <a:off x="127800" y="1638343"/>
        <a:ext cx="1800000" cy="1382519"/>
      </dsp:txXfrm>
    </dsp:sp>
    <dsp:sp modelId="{ED0250DF-DD44-47D0-8698-6B6150E3F095}">
      <dsp:nvSpPr>
        <dsp:cNvPr id="0" name=""/>
        <dsp:cNvSpPr/>
      </dsp:nvSpPr>
      <dsp:spPr>
        <a:xfrm>
          <a:off x="2737800" y="441128"/>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DFAE0B-F5D9-4422-96B5-9E79B58F33CF}">
      <dsp:nvSpPr>
        <dsp:cNvPr id="0" name=""/>
        <dsp:cNvSpPr/>
      </dsp:nvSpPr>
      <dsp:spPr>
        <a:xfrm>
          <a:off x="2242800" y="1638343"/>
          <a:ext cx="1800000" cy="1382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a:t>Transport Sector: </a:t>
          </a:r>
        </a:p>
        <a:p>
          <a:pPr marL="0" lvl="0" indent="0" algn="ctr" defTabSz="622300">
            <a:lnSpc>
              <a:spcPct val="100000"/>
            </a:lnSpc>
            <a:spcBef>
              <a:spcPct val="0"/>
            </a:spcBef>
            <a:spcAft>
              <a:spcPct val="35000"/>
            </a:spcAft>
            <a:buNone/>
          </a:pPr>
          <a:r>
            <a:rPr lang="en-US" sz="1400" kern="1200"/>
            <a:t>Promoting public transport, cycling, walking, and low usage of vehicles.</a:t>
          </a:r>
          <a:endParaRPr lang="en-US" sz="1400" kern="1200" dirty="0"/>
        </a:p>
      </dsp:txBody>
      <dsp:txXfrm>
        <a:off x="2242800" y="1638343"/>
        <a:ext cx="1800000" cy="1382519"/>
      </dsp:txXfrm>
    </dsp:sp>
    <dsp:sp modelId="{754A4E91-B6CB-4CDA-9AA8-5E9EF0AA96DB}">
      <dsp:nvSpPr>
        <dsp:cNvPr id="0" name=""/>
        <dsp:cNvSpPr/>
      </dsp:nvSpPr>
      <dsp:spPr>
        <a:xfrm>
          <a:off x="4852800" y="441128"/>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8C78E0-DCCE-4B2E-A0EC-AC45FA74FA87}">
      <dsp:nvSpPr>
        <dsp:cNvPr id="0" name=""/>
        <dsp:cNvSpPr/>
      </dsp:nvSpPr>
      <dsp:spPr>
        <a:xfrm>
          <a:off x="4357800" y="1638343"/>
          <a:ext cx="1800000" cy="1382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a:t>Reduction Targets: </a:t>
          </a:r>
        </a:p>
        <a:p>
          <a:pPr marL="0" lvl="0" indent="0" algn="ctr" defTabSz="622300">
            <a:lnSpc>
              <a:spcPct val="100000"/>
            </a:lnSpc>
            <a:spcBef>
              <a:spcPct val="0"/>
            </a:spcBef>
            <a:spcAft>
              <a:spcPct val="35000"/>
            </a:spcAft>
            <a:buNone/>
          </a:pPr>
          <a:r>
            <a:rPr lang="en-US" sz="1400" kern="1200"/>
            <a:t>Singapore has set ambitious goal to reduce their Emissions Intensity by 36 per cent from by 2030.</a:t>
          </a:r>
          <a:endParaRPr lang="en-US" sz="1400" kern="1200" dirty="0"/>
        </a:p>
      </dsp:txBody>
      <dsp:txXfrm>
        <a:off x="4357800" y="1638343"/>
        <a:ext cx="1800000" cy="1382519"/>
      </dsp:txXfrm>
    </dsp:sp>
    <dsp:sp modelId="{46064E59-A5B3-4282-9317-13F08FC8F82A}">
      <dsp:nvSpPr>
        <dsp:cNvPr id="0" name=""/>
        <dsp:cNvSpPr/>
      </dsp:nvSpPr>
      <dsp:spPr>
        <a:xfrm>
          <a:off x="6967800" y="441128"/>
          <a:ext cx="810000" cy="81000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817E1D-C79B-4BCF-BF8C-8E9A72FAD0E2}">
      <dsp:nvSpPr>
        <dsp:cNvPr id="0" name=""/>
        <dsp:cNvSpPr/>
      </dsp:nvSpPr>
      <dsp:spPr>
        <a:xfrm>
          <a:off x="6472800" y="1638343"/>
          <a:ext cx="1800000" cy="1382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a:t>Policy Measures: </a:t>
          </a:r>
        </a:p>
        <a:p>
          <a:pPr marL="0" lvl="0" indent="0" algn="ctr" defTabSz="622300">
            <a:lnSpc>
              <a:spcPct val="100000"/>
            </a:lnSpc>
            <a:spcBef>
              <a:spcPct val="0"/>
            </a:spcBef>
            <a:spcAft>
              <a:spcPct val="35000"/>
            </a:spcAft>
            <a:buNone/>
          </a:pPr>
          <a:r>
            <a:rPr lang="en-US" sz="1400" kern="1200"/>
            <a:t>Introducing carbon taxes, renewable energy incentives, and efficiency standards.</a:t>
          </a:r>
          <a:endParaRPr lang="en-US" sz="1400" kern="1200" dirty="0"/>
        </a:p>
      </dsp:txBody>
      <dsp:txXfrm>
        <a:off x="6472800" y="1638343"/>
        <a:ext cx="1800000" cy="1382519"/>
      </dsp:txXfrm>
    </dsp:sp>
    <dsp:sp modelId="{F8974B06-6AF0-4D23-ACE5-02A5DB8084EA}">
      <dsp:nvSpPr>
        <dsp:cNvPr id="0" name=""/>
        <dsp:cNvSpPr/>
      </dsp:nvSpPr>
      <dsp:spPr>
        <a:xfrm>
          <a:off x="9082800" y="441128"/>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57E32B-0DAF-461D-9617-E01916BC420B}">
      <dsp:nvSpPr>
        <dsp:cNvPr id="0" name=""/>
        <dsp:cNvSpPr/>
      </dsp:nvSpPr>
      <dsp:spPr>
        <a:xfrm>
          <a:off x="8587800" y="1638343"/>
          <a:ext cx="1800000" cy="1382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a:t>Industrial Innovation: </a:t>
          </a:r>
          <a:r>
            <a:rPr lang="en-US" sz="1400" kern="1200"/>
            <a:t>Encouraging green technology and sustainable practices in manufacturing.</a:t>
          </a:r>
          <a:endParaRPr lang="en-US" sz="1400" kern="1200" dirty="0"/>
        </a:p>
      </dsp:txBody>
      <dsp:txXfrm>
        <a:off x="8587800" y="1638343"/>
        <a:ext cx="1800000" cy="138251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F906B3-926B-442A-9A1D-D97CEC8E6085}">
      <dsp:nvSpPr>
        <dsp:cNvPr id="0" name=""/>
        <dsp:cNvSpPr/>
      </dsp:nvSpPr>
      <dsp:spPr>
        <a:xfrm>
          <a:off x="817969" y="437718"/>
          <a:ext cx="1181250" cy="118125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t="-5000" b="-5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7524B-F59D-4F6B-A4DB-72F247619472}">
      <dsp:nvSpPr>
        <dsp:cNvPr id="0" name=""/>
        <dsp:cNvSpPr/>
      </dsp:nvSpPr>
      <dsp:spPr>
        <a:xfrm>
          <a:off x="5552" y="1875368"/>
          <a:ext cx="3375000" cy="50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100000"/>
            </a:lnSpc>
            <a:spcBef>
              <a:spcPct val="0"/>
            </a:spcBef>
            <a:spcAft>
              <a:spcPct val="35000"/>
            </a:spcAft>
            <a:buNone/>
            <a:defRPr b="1"/>
          </a:pPr>
          <a:r>
            <a:rPr lang="en-US" sz="1900" b="1" kern="1200" dirty="0">
              <a:effectLst/>
              <a:latin typeface="Calibri" panose="020F0502020204030204" pitchFamily="34" charset="0"/>
              <a:ea typeface="Calibri" panose="020F0502020204030204" pitchFamily="34" charset="0"/>
              <a:cs typeface="Times New Roman" panose="02020603050405020304" pitchFamily="18" charset="0"/>
            </a:rPr>
            <a:t>Incentives for Clean Technology</a:t>
          </a:r>
          <a:endParaRPr lang="en-US" sz="1900" b="1" kern="1200" dirty="0"/>
        </a:p>
      </dsp:txBody>
      <dsp:txXfrm>
        <a:off x="5552" y="1875368"/>
        <a:ext cx="3375000" cy="506250"/>
      </dsp:txXfrm>
    </dsp:sp>
    <dsp:sp modelId="{B6BE68AD-2EC0-4F98-925C-41594C10ADE5}">
      <dsp:nvSpPr>
        <dsp:cNvPr id="0" name=""/>
        <dsp:cNvSpPr/>
      </dsp:nvSpPr>
      <dsp:spPr>
        <a:xfrm>
          <a:off x="5552" y="2463672"/>
          <a:ext cx="3375000" cy="21567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dirty="0">
              <a:effectLst/>
              <a:latin typeface="Calibri" panose="020F0502020204030204" pitchFamily="34" charset="0"/>
              <a:ea typeface="Calibri" panose="020F0502020204030204" pitchFamily="34" charset="0"/>
              <a:cs typeface="Times New Roman" panose="02020603050405020304" pitchFamily="18" charset="0"/>
            </a:rPr>
            <a:t>Industries that invest in clean technologies and continuous monitoring of their emissions can be offered tax incentives, grants, and subsidies to industries.</a:t>
          </a:r>
        </a:p>
        <a:p>
          <a:pPr marL="0" lvl="0" indent="0" algn="l" defTabSz="622300">
            <a:lnSpc>
              <a:spcPct val="100000"/>
            </a:lnSpc>
            <a:spcBef>
              <a:spcPct val="0"/>
            </a:spcBef>
            <a:spcAft>
              <a:spcPct val="35000"/>
            </a:spcAft>
            <a:buNone/>
          </a:pPr>
          <a:endParaRPr lang="en-US" sz="1400" kern="1200" dirty="0"/>
        </a:p>
        <a:p>
          <a:pPr marL="0" lvl="0" indent="0" algn="l" defTabSz="622300">
            <a:lnSpc>
              <a:spcPct val="100000"/>
            </a:lnSpc>
            <a:spcBef>
              <a:spcPct val="0"/>
            </a:spcBef>
            <a:spcAft>
              <a:spcPct val="35000"/>
            </a:spcAft>
            <a:buNone/>
          </a:pPr>
          <a:r>
            <a:rPr lang="en-US" sz="1400" kern="1200" dirty="0">
              <a:effectLst/>
              <a:latin typeface="Calibri" panose="020F0502020204030204" pitchFamily="34" charset="0"/>
              <a:ea typeface="Calibri" panose="020F0502020204030204" pitchFamily="34" charset="0"/>
              <a:cs typeface="Times New Roman" panose="02020603050405020304" pitchFamily="18" charset="0"/>
            </a:rPr>
            <a:t>People who choose to drive electric vehicles, can be offered some tax incentives. Businesses like taxis can be offered incentives for choosing electric vehicles as well.</a:t>
          </a:r>
        </a:p>
      </dsp:txBody>
      <dsp:txXfrm>
        <a:off x="5552" y="2463672"/>
        <a:ext cx="3375000" cy="2156751"/>
      </dsp:txXfrm>
    </dsp:sp>
    <dsp:sp modelId="{A06CE485-66CF-46C2-894E-37FC33483D6B}">
      <dsp:nvSpPr>
        <dsp:cNvPr id="0" name=""/>
        <dsp:cNvSpPr/>
      </dsp:nvSpPr>
      <dsp:spPr>
        <a:xfrm>
          <a:off x="5103784" y="530836"/>
          <a:ext cx="1181250" cy="118125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D92B4E-1BC1-448D-A53F-CDDE1B7D00A9}">
      <dsp:nvSpPr>
        <dsp:cNvPr id="0" name=""/>
        <dsp:cNvSpPr/>
      </dsp:nvSpPr>
      <dsp:spPr>
        <a:xfrm>
          <a:off x="3971178" y="1875368"/>
          <a:ext cx="3375000" cy="50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100000"/>
            </a:lnSpc>
            <a:spcBef>
              <a:spcPct val="0"/>
            </a:spcBef>
            <a:spcAft>
              <a:spcPct val="35000"/>
            </a:spcAft>
            <a:buNone/>
            <a:defRPr b="1"/>
          </a:pPr>
          <a:r>
            <a:rPr lang="en-US" sz="1900" b="1" kern="1200" dirty="0">
              <a:effectLst/>
              <a:latin typeface="Calibri" panose="020F0502020204030204" pitchFamily="34" charset="0"/>
              <a:ea typeface="Calibri" panose="020F0502020204030204" pitchFamily="34" charset="0"/>
              <a:cs typeface="Times New Roman" panose="02020603050405020304" pitchFamily="18" charset="0"/>
            </a:rPr>
            <a:t>Invest in Research</a:t>
          </a:r>
          <a:endParaRPr lang="en-US" sz="1900" kern="1200" dirty="0"/>
        </a:p>
      </dsp:txBody>
      <dsp:txXfrm>
        <a:off x="3971178" y="1875368"/>
        <a:ext cx="3375000" cy="506250"/>
      </dsp:txXfrm>
    </dsp:sp>
    <dsp:sp modelId="{AE5B815A-0F1F-4527-BFAE-A810850136DE}">
      <dsp:nvSpPr>
        <dsp:cNvPr id="0" name=""/>
        <dsp:cNvSpPr/>
      </dsp:nvSpPr>
      <dsp:spPr>
        <a:xfrm>
          <a:off x="3971178" y="2463672"/>
          <a:ext cx="3375000" cy="21567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dirty="0">
              <a:effectLst/>
              <a:latin typeface="Calibri" panose="020F0502020204030204" pitchFamily="34" charset="0"/>
              <a:ea typeface="Calibri" panose="020F0502020204030204" pitchFamily="34" charset="0"/>
              <a:cs typeface="Times New Roman" panose="02020603050405020304" pitchFamily="18" charset="0"/>
            </a:rPr>
            <a:t>Allocate significant funding for research into new technologies and methods for reducing air pollution and GHG emissions, including renewable energy, battery storage technology, and sustainable urban planning.</a:t>
          </a:r>
          <a:endParaRPr lang="en-US" sz="1400" kern="1200" dirty="0"/>
        </a:p>
      </dsp:txBody>
      <dsp:txXfrm>
        <a:off x="3971178" y="2463672"/>
        <a:ext cx="3375000" cy="2156751"/>
      </dsp:txXfrm>
    </dsp:sp>
    <dsp:sp modelId="{324E19FC-E90C-4759-AB9D-C71B71D27DB9}">
      <dsp:nvSpPr>
        <dsp:cNvPr id="0" name=""/>
        <dsp:cNvSpPr/>
      </dsp:nvSpPr>
      <dsp:spPr>
        <a:xfrm>
          <a:off x="9005054" y="543972"/>
          <a:ext cx="1181250" cy="118125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0C0111B-F6A5-478A-A836-A5E0F3718747}">
      <dsp:nvSpPr>
        <dsp:cNvPr id="0" name=""/>
        <dsp:cNvSpPr/>
      </dsp:nvSpPr>
      <dsp:spPr>
        <a:xfrm>
          <a:off x="7936803" y="1875368"/>
          <a:ext cx="3375000" cy="50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100000"/>
            </a:lnSpc>
            <a:spcBef>
              <a:spcPct val="0"/>
            </a:spcBef>
            <a:spcAft>
              <a:spcPct val="35000"/>
            </a:spcAft>
            <a:buNone/>
            <a:defRPr b="1"/>
          </a:pPr>
          <a:r>
            <a:rPr lang="en-US" sz="1900" b="1" kern="1200" dirty="0">
              <a:effectLst/>
              <a:latin typeface="Calibri" panose="020F0502020204030204" pitchFamily="34" charset="0"/>
              <a:ea typeface="Calibri" panose="020F0502020204030204" pitchFamily="34" charset="0"/>
              <a:cs typeface="Times New Roman" panose="02020603050405020304" pitchFamily="18" charset="0"/>
            </a:rPr>
            <a:t>Reducing Air pollution from Ports</a:t>
          </a:r>
          <a:endParaRPr lang="en-US" sz="1900" kern="1200" dirty="0"/>
        </a:p>
      </dsp:txBody>
      <dsp:txXfrm>
        <a:off x="7936803" y="1875368"/>
        <a:ext cx="3375000" cy="506250"/>
      </dsp:txXfrm>
    </dsp:sp>
    <dsp:sp modelId="{FCF4893D-ECA1-49B2-86BA-14DDE9949FBA}">
      <dsp:nvSpPr>
        <dsp:cNvPr id="0" name=""/>
        <dsp:cNvSpPr/>
      </dsp:nvSpPr>
      <dsp:spPr>
        <a:xfrm>
          <a:off x="7936803" y="2463672"/>
          <a:ext cx="3375000" cy="21567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dirty="0">
              <a:effectLst/>
              <a:latin typeface="Calibri" panose="020F0502020204030204" pitchFamily="34" charset="0"/>
              <a:ea typeface="Calibri" panose="020F0502020204030204" pitchFamily="34" charset="0"/>
              <a:cs typeface="Times New Roman" panose="02020603050405020304" pitchFamily="18" charset="0"/>
            </a:rPr>
            <a:t>Invest in smart technologies such as supply chain management, travel route planning to optimize sea trading.</a:t>
          </a:r>
        </a:p>
        <a:p>
          <a:pPr marL="0" lvl="0" indent="0" algn="l" defTabSz="622300">
            <a:lnSpc>
              <a:spcPct val="100000"/>
            </a:lnSpc>
            <a:spcBef>
              <a:spcPct val="0"/>
            </a:spcBef>
            <a:spcAft>
              <a:spcPct val="35000"/>
            </a:spcAft>
            <a:buNone/>
          </a:pPr>
          <a:endParaRPr lang="en-US" sz="1400" kern="1200" dirty="0"/>
        </a:p>
        <a:p>
          <a:pPr marL="0" lvl="0" indent="0" algn="l" defTabSz="622300">
            <a:lnSpc>
              <a:spcPct val="100000"/>
            </a:lnSpc>
            <a:spcBef>
              <a:spcPct val="0"/>
            </a:spcBef>
            <a:spcAft>
              <a:spcPct val="35000"/>
            </a:spcAft>
            <a:buNone/>
          </a:pPr>
          <a:r>
            <a:rPr lang="en-US" sz="1400" kern="1200" dirty="0">
              <a:effectLst/>
              <a:latin typeface="Calibri" panose="020F0502020204030204" pitchFamily="34" charset="0"/>
              <a:ea typeface="Calibri" panose="020F0502020204030204" pitchFamily="34" charset="0"/>
              <a:cs typeface="Times New Roman" panose="02020603050405020304" pitchFamily="18" charset="0"/>
            </a:rPr>
            <a:t>Switch to low-sulfur fuel alternatives or a newer technology called “On-Shore electricity”. Shore power cuts air pollution from ships at berth by 95 percent and can be implemented in Singapore.</a:t>
          </a:r>
        </a:p>
      </dsp:txBody>
      <dsp:txXfrm>
        <a:off x="7936803" y="2463672"/>
        <a:ext cx="3375000" cy="215675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F28E4-8DCB-4245-9DFD-C04C402E9F59}">
      <dsp:nvSpPr>
        <dsp:cNvPr id="0" name=""/>
        <dsp:cNvSpPr/>
      </dsp:nvSpPr>
      <dsp:spPr>
        <a:xfrm>
          <a:off x="1028759" y="0"/>
          <a:ext cx="1096417" cy="9804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56F5C7-4A11-48BC-AB80-C36879D9D122}">
      <dsp:nvSpPr>
        <dsp:cNvPr id="0" name=""/>
        <dsp:cNvSpPr/>
      </dsp:nvSpPr>
      <dsp:spPr>
        <a:xfrm>
          <a:off x="10657" y="1134333"/>
          <a:ext cx="3132622" cy="420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100000"/>
            </a:lnSpc>
            <a:spcBef>
              <a:spcPct val="0"/>
            </a:spcBef>
            <a:spcAft>
              <a:spcPct val="35000"/>
            </a:spcAft>
            <a:buNone/>
            <a:defRPr b="1"/>
          </a:pPr>
          <a:r>
            <a:rPr lang="en-US" sz="2700" kern="1200"/>
            <a:t>Rainwater Harvesting</a:t>
          </a:r>
        </a:p>
      </dsp:txBody>
      <dsp:txXfrm>
        <a:off x="10657" y="1134333"/>
        <a:ext cx="3132622" cy="420210"/>
      </dsp:txXfrm>
    </dsp:sp>
    <dsp:sp modelId="{A2CCA2BC-9955-4B95-B305-3732319FBED3}">
      <dsp:nvSpPr>
        <dsp:cNvPr id="0" name=""/>
        <dsp:cNvSpPr/>
      </dsp:nvSpPr>
      <dsp:spPr>
        <a:xfrm>
          <a:off x="10657" y="1626098"/>
          <a:ext cx="3132622" cy="2378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Extensive system to collect rainwater, crucial in tropical Singapore.</a:t>
          </a:r>
        </a:p>
        <a:p>
          <a:pPr marL="0" lvl="0" indent="0" algn="ctr" defTabSz="666750">
            <a:lnSpc>
              <a:spcPct val="100000"/>
            </a:lnSpc>
            <a:spcBef>
              <a:spcPct val="0"/>
            </a:spcBef>
            <a:spcAft>
              <a:spcPct val="35000"/>
            </a:spcAft>
            <a:buNone/>
          </a:pPr>
          <a:endParaRPr lang="en-US" sz="1500" kern="1200" dirty="0"/>
        </a:p>
        <a:p>
          <a:pPr marL="0" lvl="0" indent="0" algn="ctr" defTabSz="666750">
            <a:lnSpc>
              <a:spcPct val="100000"/>
            </a:lnSpc>
            <a:spcBef>
              <a:spcPct val="0"/>
            </a:spcBef>
            <a:spcAft>
              <a:spcPct val="35000"/>
            </a:spcAft>
            <a:buNone/>
          </a:pPr>
          <a:r>
            <a:rPr lang="en-US" sz="1500" kern="1200" dirty="0"/>
            <a:t>86% of residents live in high-rise buildings with rooftop collection systems.</a:t>
          </a:r>
        </a:p>
        <a:p>
          <a:pPr marL="0" lvl="0" indent="0" algn="ctr" defTabSz="666750">
            <a:lnSpc>
              <a:spcPct val="100000"/>
            </a:lnSpc>
            <a:spcBef>
              <a:spcPct val="0"/>
            </a:spcBef>
            <a:spcAft>
              <a:spcPct val="35000"/>
            </a:spcAft>
            <a:buNone/>
          </a:pPr>
          <a:endParaRPr lang="en-US" sz="1500" kern="1200" dirty="0"/>
        </a:p>
        <a:p>
          <a:pPr marL="0" lvl="0" indent="0" algn="ctr" defTabSz="666750">
            <a:lnSpc>
              <a:spcPct val="100000"/>
            </a:lnSpc>
            <a:spcBef>
              <a:spcPct val="0"/>
            </a:spcBef>
            <a:spcAft>
              <a:spcPct val="35000"/>
            </a:spcAft>
            <a:buNone/>
          </a:pPr>
          <a:r>
            <a:rPr lang="en-US" sz="1500" kern="1200" dirty="0"/>
            <a:t>17 reservoirs, mostly artificial, supported by a network of drains and canals.</a:t>
          </a:r>
        </a:p>
      </dsp:txBody>
      <dsp:txXfrm>
        <a:off x="10657" y="1626098"/>
        <a:ext cx="3132622" cy="2378575"/>
      </dsp:txXfrm>
    </dsp:sp>
    <dsp:sp modelId="{AF87C47E-1CC8-47EA-8BC8-DF773A2E65ED}">
      <dsp:nvSpPr>
        <dsp:cNvPr id="0" name=""/>
        <dsp:cNvSpPr/>
      </dsp:nvSpPr>
      <dsp:spPr>
        <a:xfrm>
          <a:off x="4709591" y="0"/>
          <a:ext cx="1096417" cy="98049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t="-5000" b="-5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1A52F08-1403-4391-94BB-1618741457AD}">
      <dsp:nvSpPr>
        <dsp:cNvPr id="0" name=""/>
        <dsp:cNvSpPr/>
      </dsp:nvSpPr>
      <dsp:spPr>
        <a:xfrm>
          <a:off x="3691488" y="1134333"/>
          <a:ext cx="3132622" cy="420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100000"/>
            </a:lnSpc>
            <a:spcBef>
              <a:spcPct val="0"/>
            </a:spcBef>
            <a:spcAft>
              <a:spcPct val="35000"/>
            </a:spcAft>
            <a:buNone/>
            <a:defRPr b="1"/>
          </a:pPr>
          <a:r>
            <a:rPr lang="en-US" sz="2700" kern="1200"/>
            <a:t>Desalination</a:t>
          </a:r>
        </a:p>
      </dsp:txBody>
      <dsp:txXfrm>
        <a:off x="3691488" y="1134333"/>
        <a:ext cx="3132622" cy="420210"/>
      </dsp:txXfrm>
    </dsp:sp>
    <dsp:sp modelId="{1D957351-C469-4A5B-A03C-716F9537866B}">
      <dsp:nvSpPr>
        <dsp:cNvPr id="0" name=""/>
        <dsp:cNvSpPr/>
      </dsp:nvSpPr>
      <dsp:spPr>
        <a:xfrm>
          <a:off x="3691488" y="1626098"/>
          <a:ext cx="3132622" cy="2378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Converts seawater to drinkable water using reverse osmosis.</a:t>
          </a:r>
        </a:p>
        <a:p>
          <a:pPr marL="0" lvl="0" indent="0" algn="ctr" defTabSz="666750">
            <a:lnSpc>
              <a:spcPct val="100000"/>
            </a:lnSpc>
            <a:spcBef>
              <a:spcPct val="0"/>
            </a:spcBef>
            <a:spcAft>
              <a:spcPct val="35000"/>
            </a:spcAft>
            <a:buNone/>
          </a:pPr>
          <a:endParaRPr lang="en-US" sz="1500" kern="1200" dirty="0"/>
        </a:p>
        <a:p>
          <a:pPr marL="0" lvl="0" indent="0" algn="ctr" defTabSz="666750">
            <a:lnSpc>
              <a:spcPct val="100000"/>
            </a:lnSpc>
            <a:spcBef>
              <a:spcPct val="0"/>
            </a:spcBef>
            <a:spcAft>
              <a:spcPct val="35000"/>
            </a:spcAft>
            <a:buNone/>
          </a:pPr>
          <a:r>
            <a:rPr lang="en-US" sz="1500" kern="1200" dirty="0"/>
            <a:t>First plant built in 2005; now has 5 plants contributing to 37% of daily water needs.</a:t>
          </a:r>
        </a:p>
      </dsp:txBody>
      <dsp:txXfrm>
        <a:off x="3691488" y="1626098"/>
        <a:ext cx="3132622" cy="2378575"/>
      </dsp:txXfrm>
    </dsp:sp>
    <dsp:sp modelId="{01FCAA70-6883-4DBD-AE34-35D1C22818FE}">
      <dsp:nvSpPr>
        <dsp:cNvPr id="0" name=""/>
        <dsp:cNvSpPr/>
      </dsp:nvSpPr>
      <dsp:spPr>
        <a:xfrm>
          <a:off x="8390422" y="0"/>
          <a:ext cx="1096417" cy="9804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5D41F3-6341-4E2B-8CBB-65CB1BD72F2E}">
      <dsp:nvSpPr>
        <dsp:cNvPr id="0" name=""/>
        <dsp:cNvSpPr/>
      </dsp:nvSpPr>
      <dsp:spPr>
        <a:xfrm>
          <a:off x="7372320" y="1134333"/>
          <a:ext cx="3132622" cy="420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100000"/>
            </a:lnSpc>
            <a:spcBef>
              <a:spcPct val="0"/>
            </a:spcBef>
            <a:spcAft>
              <a:spcPct val="35000"/>
            </a:spcAft>
            <a:buNone/>
            <a:defRPr b="1"/>
          </a:pPr>
          <a:r>
            <a:rPr lang="en-US" sz="2700" kern="1200"/>
            <a:t>NEWater</a:t>
          </a:r>
        </a:p>
      </dsp:txBody>
      <dsp:txXfrm>
        <a:off x="7372320" y="1134333"/>
        <a:ext cx="3132622" cy="420210"/>
      </dsp:txXfrm>
    </dsp:sp>
    <dsp:sp modelId="{684CB5BD-0F2D-4FC3-9EE6-D77ADB0D5251}">
      <dsp:nvSpPr>
        <dsp:cNvPr id="0" name=""/>
        <dsp:cNvSpPr/>
      </dsp:nvSpPr>
      <dsp:spPr>
        <a:xfrm>
          <a:off x="7372320" y="1626098"/>
          <a:ext cx="3132622" cy="2378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Recycles used water, providing a sustainable source – usually used for industrial and commercial uses.</a:t>
          </a:r>
        </a:p>
        <a:p>
          <a:pPr marL="0" lvl="0" indent="0" algn="ctr" defTabSz="666750">
            <a:lnSpc>
              <a:spcPct val="100000"/>
            </a:lnSpc>
            <a:spcBef>
              <a:spcPct val="0"/>
            </a:spcBef>
            <a:spcAft>
              <a:spcPct val="35000"/>
            </a:spcAft>
            <a:buNone/>
          </a:pPr>
          <a:endParaRPr lang="en-US" sz="1500" kern="1200" dirty="0"/>
        </a:p>
        <a:p>
          <a:pPr marL="0" lvl="0" indent="0" algn="ctr" defTabSz="666750">
            <a:lnSpc>
              <a:spcPct val="100000"/>
            </a:lnSpc>
            <a:spcBef>
              <a:spcPct val="0"/>
            </a:spcBef>
            <a:spcAft>
              <a:spcPct val="35000"/>
            </a:spcAft>
            <a:buNone/>
          </a:pPr>
          <a:r>
            <a:rPr lang="en-US" sz="1500" kern="1200" dirty="0"/>
            <a:t>First built in 2000, now has 5 plants.</a:t>
          </a:r>
        </a:p>
        <a:p>
          <a:pPr marL="0" lvl="0" indent="0" algn="ctr" defTabSz="666750">
            <a:lnSpc>
              <a:spcPct val="100000"/>
            </a:lnSpc>
            <a:spcBef>
              <a:spcPct val="0"/>
            </a:spcBef>
            <a:spcAft>
              <a:spcPct val="35000"/>
            </a:spcAft>
            <a:buNone/>
          </a:pPr>
          <a:endParaRPr lang="en-US" sz="1500" kern="1200" dirty="0"/>
        </a:p>
        <a:p>
          <a:pPr marL="0" lvl="0" indent="0" algn="ctr" defTabSz="666750">
            <a:lnSpc>
              <a:spcPct val="100000"/>
            </a:lnSpc>
            <a:spcBef>
              <a:spcPct val="0"/>
            </a:spcBef>
            <a:spcAft>
              <a:spcPct val="35000"/>
            </a:spcAft>
            <a:buNone/>
          </a:pPr>
          <a:r>
            <a:rPr lang="en-US" sz="1500" kern="1200" dirty="0"/>
            <a:t>More cost-efficient than desalination, covers 40% of daily needs currently and aiming for 55% by 2060.</a:t>
          </a:r>
        </a:p>
      </dsp:txBody>
      <dsp:txXfrm>
        <a:off x="7372320" y="1626098"/>
        <a:ext cx="3132622" cy="237857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B9FD41-BA9E-394D-BF24-5B159EBEA122}" type="datetimeFigureOut">
              <a:rPr lang="en-US" smtClean="0"/>
              <a:t>2/15/24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7A3083-2490-A34A-8500-D6EF479DED74}" type="slidenum">
              <a:rPr lang="en-US" smtClean="0"/>
              <a:t>‹#›</a:t>
            </a:fld>
            <a:endParaRPr lang="en-US"/>
          </a:p>
        </p:txBody>
      </p:sp>
    </p:spTree>
    <p:extLst>
      <p:ext uri="{BB962C8B-B14F-4D97-AF65-F5344CB8AC3E}">
        <p14:creationId xmlns:p14="http://schemas.microsoft.com/office/powerpoint/2010/main" val="4614905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7A3083-2490-A34A-8500-D6EF479DED74}" type="slidenum">
              <a:rPr lang="en-US" smtClean="0"/>
              <a:t>12</a:t>
            </a:fld>
            <a:endParaRPr lang="en-US"/>
          </a:p>
        </p:txBody>
      </p:sp>
    </p:spTree>
    <p:extLst>
      <p:ext uri="{BB962C8B-B14F-4D97-AF65-F5344CB8AC3E}">
        <p14:creationId xmlns:p14="http://schemas.microsoft.com/office/powerpoint/2010/main" val="1146067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D6E48-C0D0-431C-5B49-F7A8352A0EB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DB14A0A-E81B-0EE3-9DA6-9ED83F65DA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C5B9419-A0DB-4BBE-7E77-DB3878B6A095}"/>
              </a:ext>
            </a:extLst>
          </p:cNvPr>
          <p:cNvSpPr>
            <a:spLocks noGrp="1"/>
          </p:cNvSpPr>
          <p:nvPr>
            <p:ph type="dt" sz="half" idx="10"/>
          </p:nvPr>
        </p:nvSpPr>
        <p:spPr/>
        <p:txBody>
          <a:bodyPr/>
          <a:lstStyle/>
          <a:p>
            <a:fld id="{6C3D96AE-F4BF-3548-813D-101CDFAEAB8F}" type="datetimeFigureOut">
              <a:rPr lang="en-US" smtClean="0"/>
              <a:t>2/15/24</a:t>
            </a:fld>
            <a:endParaRPr lang="en-US"/>
          </a:p>
        </p:txBody>
      </p:sp>
      <p:sp>
        <p:nvSpPr>
          <p:cNvPr id="5" name="Footer Placeholder 4">
            <a:extLst>
              <a:ext uri="{FF2B5EF4-FFF2-40B4-BE49-F238E27FC236}">
                <a16:creationId xmlns:a16="http://schemas.microsoft.com/office/drawing/2014/main" id="{F999F9B7-F299-C7EE-327A-FDB4E474E5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AFA751-D783-14DC-0DF6-3FD0CA6B8DA2}"/>
              </a:ext>
            </a:extLst>
          </p:cNvPr>
          <p:cNvSpPr>
            <a:spLocks noGrp="1"/>
          </p:cNvSpPr>
          <p:nvPr>
            <p:ph type="sldNum" sz="quarter" idx="12"/>
          </p:nvPr>
        </p:nvSpPr>
        <p:spPr/>
        <p:txBody>
          <a:bodyPr/>
          <a:lstStyle/>
          <a:p>
            <a:fld id="{D9B1702C-21C4-8545-9043-1B9904F60620}" type="slidenum">
              <a:rPr lang="en-US" smtClean="0"/>
              <a:t>‹#›</a:t>
            </a:fld>
            <a:endParaRPr lang="en-US"/>
          </a:p>
        </p:txBody>
      </p:sp>
    </p:spTree>
    <p:extLst>
      <p:ext uri="{BB962C8B-B14F-4D97-AF65-F5344CB8AC3E}">
        <p14:creationId xmlns:p14="http://schemas.microsoft.com/office/powerpoint/2010/main" val="34673137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CA6CD-85D0-57F3-54C0-B57A38AA78B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318AD42-391C-4DA2-F281-E2BD3C9FEC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EABF44-F500-90E4-98AC-7FC97836A532}"/>
              </a:ext>
            </a:extLst>
          </p:cNvPr>
          <p:cNvSpPr>
            <a:spLocks noGrp="1"/>
          </p:cNvSpPr>
          <p:nvPr>
            <p:ph type="dt" sz="half" idx="10"/>
          </p:nvPr>
        </p:nvSpPr>
        <p:spPr/>
        <p:txBody>
          <a:bodyPr/>
          <a:lstStyle/>
          <a:p>
            <a:fld id="{6C3D96AE-F4BF-3548-813D-101CDFAEAB8F}" type="datetimeFigureOut">
              <a:rPr lang="en-US" smtClean="0"/>
              <a:t>2/15/24</a:t>
            </a:fld>
            <a:endParaRPr lang="en-US"/>
          </a:p>
        </p:txBody>
      </p:sp>
      <p:sp>
        <p:nvSpPr>
          <p:cNvPr id="5" name="Footer Placeholder 4">
            <a:extLst>
              <a:ext uri="{FF2B5EF4-FFF2-40B4-BE49-F238E27FC236}">
                <a16:creationId xmlns:a16="http://schemas.microsoft.com/office/drawing/2014/main" id="{01940F90-2811-705D-DADC-34077416C3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90AC61-224D-50B9-3F30-258DD16D717B}"/>
              </a:ext>
            </a:extLst>
          </p:cNvPr>
          <p:cNvSpPr>
            <a:spLocks noGrp="1"/>
          </p:cNvSpPr>
          <p:nvPr>
            <p:ph type="sldNum" sz="quarter" idx="12"/>
          </p:nvPr>
        </p:nvSpPr>
        <p:spPr/>
        <p:txBody>
          <a:bodyPr/>
          <a:lstStyle/>
          <a:p>
            <a:fld id="{D9B1702C-21C4-8545-9043-1B9904F60620}" type="slidenum">
              <a:rPr lang="en-US" smtClean="0"/>
              <a:t>‹#›</a:t>
            </a:fld>
            <a:endParaRPr lang="en-US"/>
          </a:p>
        </p:txBody>
      </p:sp>
    </p:spTree>
    <p:extLst>
      <p:ext uri="{BB962C8B-B14F-4D97-AF65-F5344CB8AC3E}">
        <p14:creationId xmlns:p14="http://schemas.microsoft.com/office/powerpoint/2010/main" val="2791427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496262-19D1-C514-5539-1A765EFEC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8B494F-2829-DE2E-1C5E-BE628CC5715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3DACD7-1F7B-CF1A-0670-8CAA058E7405}"/>
              </a:ext>
            </a:extLst>
          </p:cNvPr>
          <p:cNvSpPr>
            <a:spLocks noGrp="1"/>
          </p:cNvSpPr>
          <p:nvPr>
            <p:ph type="dt" sz="half" idx="10"/>
          </p:nvPr>
        </p:nvSpPr>
        <p:spPr/>
        <p:txBody>
          <a:bodyPr/>
          <a:lstStyle/>
          <a:p>
            <a:fld id="{6C3D96AE-F4BF-3548-813D-101CDFAEAB8F}" type="datetimeFigureOut">
              <a:rPr lang="en-US" smtClean="0"/>
              <a:t>2/15/24</a:t>
            </a:fld>
            <a:endParaRPr lang="en-US"/>
          </a:p>
        </p:txBody>
      </p:sp>
      <p:sp>
        <p:nvSpPr>
          <p:cNvPr id="5" name="Footer Placeholder 4">
            <a:extLst>
              <a:ext uri="{FF2B5EF4-FFF2-40B4-BE49-F238E27FC236}">
                <a16:creationId xmlns:a16="http://schemas.microsoft.com/office/drawing/2014/main" id="{C50311BB-7C30-37F0-E977-7CC7547910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910D69-64EE-BB65-A39B-6F7AAEDE90B0}"/>
              </a:ext>
            </a:extLst>
          </p:cNvPr>
          <p:cNvSpPr>
            <a:spLocks noGrp="1"/>
          </p:cNvSpPr>
          <p:nvPr>
            <p:ph type="sldNum" sz="quarter" idx="12"/>
          </p:nvPr>
        </p:nvSpPr>
        <p:spPr/>
        <p:txBody>
          <a:bodyPr/>
          <a:lstStyle/>
          <a:p>
            <a:fld id="{D9B1702C-21C4-8545-9043-1B9904F60620}" type="slidenum">
              <a:rPr lang="en-US" smtClean="0"/>
              <a:t>‹#›</a:t>
            </a:fld>
            <a:endParaRPr lang="en-US"/>
          </a:p>
        </p:txBody>
      </p:sp>
    </p:spTree>
    <p:extLst>
      <p:ext uri="{BB962C8B-B14F-4D97-AF65-F5344CB8AC3E}">
        <p14:creationId xmlns:p14="http://schemas.microsoft.com/office/powerpoint/2010/main" val="4178133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96E2C-9BE3-A7FF-DE7F-A5381E82C9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B091AA-2C85-611B-21D4-4E713AECE9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0DAC6B-B432-EB59-E52A-E64CEAF31F4B}"/>
              </a:ext>
            </a:extLst>
          </p:cNvPr>
          <p:cNvSpPr>
            <a:spLocks noGrp="1"/>
          </p:cNvSpPr>
          <p:nvPr>
            <p:ph type="dt" sz="half" idx="10"/>
          </p:nvPr>
        </p:nvSpPr>
        <p:spPr/>
        <p:txBody>
          <a:bodyPr/>
          <a:lstStyle/>
          <a:p>
            <a:fld id="{6C3D96AE-F4BF-3548-813D-101CDFAEAB8F}" type="datetimeFigureOut">
              <a:rPr lang="en-US" smtClean="0"/>
              <a:t>2/15/24</a:t>
            </a:fld>
            <a:endParaRPr lang="en-US"/>
          </a:p>
        </p:txBody>
      </p:sp>
      <p:sp>
        <p:nvSpPr>
          <p:cNvPr id="5" name="Footer Placeholder 4">
            <a:extLst>
              <a:ext uri="{FF2B5EF4-FFF2-40B4-BE49-F238E27FC236}">
                <a16:creationId xmlns:a16="http://schemas.microsoft.com/office/drawing/2014/main" id="{39506672-6CF8-DB59-AC68-2DFEE05419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2BC4CA-563C-EB25-34EF-74B0CC992C69}"/>
              </a:ext>
            </a:extLst>
          </p:cNvPr>
          <p:cNvSpPr>
            <a:spLocks noGrp="1"/>
          </p:cNvSpPr>
          <p:nvPr>
            <p:ph type="sldNum" sz="quarter" idx="12"/>
          </p:nvPr>
        </p:nvSpPr>
        <p:spPr/>
        <p:txBody>
          <a:bodyPr/>
          <a:lstStyle/>
          <a:p>
            <a:fld id="{D9B1702C-21C4-8545-9043-1B9904F60620}" type="slidenum">
              <a:rPr lang="en-US" smtClean="0"/>
              <a:t>‹#›</a:t>
            </a:fld>
            <a:endParaRPr lang="en-US"/>
          </a:p>
        </p:txBody>
      </p:sp>
    </p:spTree>
    <p:extLst>
      <p:ext uri="{BB962C8B-B14F-4D97-AF65-F5344CB8AC3E}">
        <p14:creationId xmlns:p14="http://schemas.microsoft.com/office/powerpoint/2010/main" val="3504871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37FD9-6D78-F980-1C56-B14A1B023F8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6897F7-4B5F-2D99-D38C-773E8C0AE9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D7A44A-0656-77B3-0C11-C5AE1CC8C915}"/>
              </a:ext>
            </a:extLst>
          </p:cNvPr>
          <p:cNvSpPr>
            <a:spLocks noGrp="1"/>
          </p:cNvSpPr>
          <p:nvPr>
            <p:ph type="dt" sz="half" idx="10"/>
          </p:nvPr>
        </p:nvSpPr>
        <p:spPr/>
        <p:txBody>
          <a:bodyPr/>
          <a:lstStyle/>
          <a:p>
            <a:fld id="{6C3D96AE-F4BF-3548-813D-101CDFAEAB8F}" type="datetimeFigureOut">
              <a:rPr lang="en-US" smtClean="0"/>
              <a:t>2/15/24</a:t>
            </a:fld>
            <a:endParaRPr lang="en-US"/>
          </a:p>
        </p:txBody>
      </p:sp>
      <p:sp>
        <p:nvSpPr>
          <p:cNvPr id="5" name="Footer Placeholder 4">
            <a:extLst>
              <a:ext uri="{FF2B5EF4-FFF2-40B4-BE49-F238E27FC236}">
                <a16:creationId xmlns:a16="http://schemas.microsoft.com/office/drawing/2014/main" id="{67953527-AD0A-357B-CD7D-875EB845BA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4D0BD5-0EAF-B9E2-E67A-EE3D566C39FA}"/>
              </a:ext>
            </a:extLst>
          </p:cNvPr>
          <p:cNvSpPr>
            <a:spLocks noGrp="1"/>
          </p:cNvSpPr>
          <p:nvPr>
            <p:ph type="sldNum" sz="quarter" idx="12"/>
          </p:nvPr>
        </p:nvSpPr>
        <p:spPr/>
        <p:txBody>
          <a:bodyPr/>
          <a:lstStyle/>
          <a:p>
            <a:fld id="{D9B1702C-21C4-8545-9043-1B9904F60620}" type="slidenum">
              <a:rPr lang="en-US" smtClean="0"/>
              <a:t>‹#›</a:t>
            </a:fld>
            <a:endParaRPr lang="en-US"/>
          </a:p>
        </p:txBody>
      </p:sp>
    </p:spTree>
    <p:extLst>
      <p:ext uri="{BB962C8B-B14F-4D97-AF65-F5344CB8AC3E}">
        <p14:creationId xmlns:p14="http://schemas.microsoft.com/office/powerpoint/2010/main" val="1943811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ECFA5-C065-5A0C-B602-4B8B418D2C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6D351E-44B4-4524-77C8-D0BA56F4402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B30518-1177-6A94-B779-9AB791E7ED6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2924765-9735-2AE5-2F50-B97D047E2505}"/>
              </a:ext>
            </a:extLst>
          </p:cNvPr>
          <p:cNvSpPr>
            <a:spLocks noGrp="1"/>
          </p:cNvSpPr>
          <p:nvPr>
            <p:ph type="dt" sz="half" idx="10"/>
          </p:nvPr>
        </p:nvSpPr>
        <p:spPr/>
        <p:txBody>
          <a:bodyPr/>
          <a:lstStyle/>
          <a:p>
            <a:fld id="{6C3D96AE-F4BF-3548-813D-101CDFAEAB8F}" type="datetimeFigureOut">
              <a:rPr lang="en-US" smtClean="0"/>
              <a:t>2/15/24</a:t>
            </a:fld>
            <a:endParaRPr lang="en-US"/>
          </a:p>
        </p:txBody>
      </p:sp>
      <p:sp>
        <p:nvSpPr>
          <p:cNvPr id="6" name="Footer Placeholder 5">
            <a:extLst>
              <a:ext uri="{FF2B5EF4-FFF2-40B4-BE49-F238E27FC236}">
                <a16:creationId xmlns:a16="http://schemas.microsoft.com/office/drawing/2014/main" id="{CB12FBDF-B9E8-D16F-7C85-7366B8F6EA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FEEE40-0D82-B39F-5C81-6E075A79D8E4}"/>
              </a:ext>
            </a:extLst>
          </p:cNvPr>
          <p:cNvSpPr>
            <a:spLocks noGrp="1"/>
          </p:cNvSpPr>
          <p:nvPr>
            <p:ph type="sldNum" sz="quarter" idx="12"/>
          </p:nvPr>
        </p:nvSpPr>
        <p:spPr/>
        <p:txBody>
          <a:bodyPr/>
          <a:lstStyle/>
          <a:p>
            <a:fld id="{D9B1702C-21C4-8545-9043-1B9904F60620}" type="slidenum">
              <a:rPr lang="en-US" smtClean="0"/>
              <a:t>‹#›</a:t>
            </a:fld>
            <a:endParaRPr lang="en-US"/>
          </a:p>
        </p:txBody>
      </p:sp>
    </p:spTree>
    <p:extLst>
      <p:ext uri="{BB962C8B-B14F-4D97-AF65-F5344CB8AC3E}">
        <p14:creationId xmlns:p14="http://schemas.microsoft.com/office/powerpoint/2010/main" val="4256365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45206-9F68-8C68-D010-AA832FCDEEC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237791-B397-3323-831A-DCBA9803DA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C722E9-FB68-AC1C-8113-9C44558466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53946C7-EEE4-AC2F-7B38-EAB7656628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5D7DEE-9B07-B515-EDE0-F2EA9B86600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E66AFA-15ED-1F47-84F4-4BD9A2E756DF}"/>
              </a:ext>
            </a:extLst>
          </p:cNvPr>
          <p:cNvSpPr>
            <a:spLocks noGrp="1"/>
          </p:cNvSpPr>
          <p:nvPr>
            <p:ph type="dt" sz="half" idx="10"/>
          </p:nvPr>
        </p:nvSpPr>
        <p:spPr/>
        <p:txBody>
          <a:bodyPr/>
          <a:lstStyle/>
          <a:p>
            <a:fld id="{6C3D96AE-F4BF-3548-813D-101CDFAEAB8F}" type="datetimeFigureOut">
              <a:rPr lang="en-US" smtClean="0"/>
              <a:t>2/15/24</a:t>
            </a:fld>
            <a:endParaRPr lang="en-US"/>
          </a:p>
        </p:txBody>
      </p:sp>
      <p:sp>
        <p:nvSpPr>
          <p:cNvPr id="8" name="Footer Placeholder 7">
            <a:extLst>
              <a:ext uri="{FF2B5EF4-FFF2-40B4-BE49-F238E27FC236}">
                <a16:creationId xmlns:a16="http://schemas.microsoft.com/office/drawing/2014/main" id="{57BD9D0A-04AB-46E1-2089-77BB596D139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0708CCA-3FFC-757C-F7B7-FC11A6C5AE50}"/>
              </a:ext>
            </a:extLst>
          </p:cNvPr>
          <p:cNvSpPr>
            <a:spLocks noGrp="1"/>
          </p:cNvSpPr>
          <p:nvPr>
            <p:ph type="sldNum" sz="quarter" idx="12"/>
          </p:nvPr>
        </p:nvSpPr>
        <p:spPr/>
        <p:txBody>
          <a:bodyPr/>
          <a:lstStyle/>
          <a:p>
            <a:fld id="{D9B1702C-21C4-8545-9043-1B9904F60620}" type="slidenum">
              <a:rPr lang="en-US" smtClean="0"/>
              <a:t>‹#›</a:t>
            </a:fld>
            <a:endParaRPr lang="en-US"/>
          </a:p>
        </p:txBody>
      </p:sp>
    </p:spTree>
    <p:extLst>
      <p:ext uri="{BB962C8B-B14F-4D97-AF65-F5344CB8AC3E}">
        <p14:creationId xmlns:p14="http://schemas.microsoft.com/office/powerpoint/2010/main" val="1722301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8B072-2076-3246-BFE9-D02A9F30EF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463E105-84AB-FB8B-745C-98DDD49B24D7}"/>
              </a:ext>
            </a:extLst>
          </p:cNvPr>
          <p:cNvSpPr>
            <a:spLocks noGrp="1"/>
          </p:cNvSpPr>
          <p:nvPr>
            <p:ph type="dt" sz="half" idx="10"/>
          </p:nvPr>
        </p:nvSpPr>
        <p:spPr/>
        <p:txBody>
          <a:bodyPr/>
          <a:lstStyle/>
          <a:p>
            <a:fld id="{6C3D96AE-F4BF-3548-813D-101CDFAEAB8F}" type="datetimeFigureOut">
              <a:rPr lang="en-US" smtClean="0"/>
              <a:t>2/15/24</a:t>
            </a:fld>
            <a:endParaRPr lang="en-US"/>
          </a:p>
        </p:txBody>
      </p:sp>
      <p:sp>
        <p:nvSpPr>
          <p:cNvPr id="4" name="Footer Placeholder 3">
            <a:extLst>
              <a:ext uri="{FF2B5EF4-FFF2-40B4-BE49-F238E27FC236}">
                <a16:creationId xmlns:a16="http://schemas.microsoft.com/office/drawing/2014/main" id="{71BB3C64-BC0F-5BEE-1985-2C3DDB3618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7BA8CD-F0AD-0C6E-A379-C3722C58B8B7}"/>
              </a:ext>
            </a:extLst>
          </p:cNvPr>
          <p:cNvSpPr>
            <a:spLocks noGrp="1"/>
          </p:cNvSpPr>
          <p:nvPr>
            <p:ph type="sldNum" sz="quarter" idx="12"/>
          </p:nvPr>
        </p:nvSpPr>
        <p:spPr/>
        <p:txBody>
          <a:bodyPr/>
          <a:lstStyle/>
          <a:p>
            <a:fld id="{D9B1702C-21C4-8545-9043-1B9904F60620}" type="slidenum">
              <a:rPr lang="en-US" smtClean="0"/>
              <a:t>‹#›</a:t>
            </a:fld>
            <a:endParaRPr lang="en-US"/>
          </a:p>
        </p:txBody>
      </p:sp>
    </p:spTree>
    <p:extLst>
      <p:ext uri="{BB962C8B-B14F-4D97-AF65-F5344CB8AC3E}">
        <p14:creationId xmlns:p14="http://schemas.microsoft.com/office/powerpoint/2010/main" val="1855973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E7F0BD-902E-D46B-3D2A-1F5A89F93959}"/>
              </a:ext>
            </a:extLst>
          </p:cNvPr>
          <p:cNvSpPr>
            <a:spLocks noGrp="1"/>
          </p:cNvSpPr>
          <p:nvPr>
            <p:ph type="dt" sz="half" idx="10"/>
          </p:nvPr>
        </p:nvSpPr>
        <p:spPr/>
        <p:txBody>
          <a:bodyPr/>
          <a:lstStyle/>
          <a:p>
            <a:fld id="{6C3D96AE-F4BF-3548-813D-101CDFAEAB8F}" type="datetimeFigureOut">
              <a:rPr lang="en-US" smtClean="0"/>
              <a:t>2/15/24</a:t>
            </a:fld>
            <a:endParaRPr lang="en-US"/>
          </a:p>
        </p:txBody>
      </p:sp>
      <p:sp>
        <p:nvSpPr>
          <p:cNvPr id="3" name="Footer Placeholder 2">
            <a:extLst>
              <a:ext uri="{FF2B5EF4-FFF2-40B4-BE49-F238E27FC236}">
                <a16:creationId xmlns:a16="http://schemas.microsoft.com/office/drawing/2014/main" id="{8E7A90E5-7075-93C1-17B1-EF54B4D32F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E24E257-DB9E-8492-3C63-9D81B4B40FC9}"/>
              </a:ext>
            </a:extLst>
          </p:cNvPr>
          <p:cNvSpPr>
            <a:spLocks noGrp="1"/>
          </p:cNvSpPr>
          <p:nvPr>
            <p:ph type="sldNum" sz="quarter" idx="12"/>
          </p:nvPr>
        </p:nvSpPr>
        <p:spPr/>
        <p:txBody>
          <a:bodyPr/>
          <a:lstStyle/>
          <a:p>
            <a:fld id="{D9B1702C-21C4-8545-9043-1B9904F60620}" type="slidenum">
              <a:rPr lang="en-US" smtClean="0"/>
              <a:t>‹#›</a:t>
            </a:fld>
            <a:endParaRPr lang="en-US"/>
          </a:p>
        </p:txBody>
      </p:sp>
    </p:spTree>
    <p:extLst>
      <p:ext uri="{BB962C8B-B14F-4D97-AF65-F5344CB8AC3E}">
        <p14:creationId xmlns:p14="http://schemas.microsoft.com/office/powerpoint/2010/main" val="2709624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873C7-A7B0-2859-8E30-5A1CF5FDBD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E2DBC43-6B93-13CC-33B0-CAE57AF5A8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550D86-AC20-8365-EA5D-C2421613E4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E41223-838B-77E2-DB3F-6BDE7381727A}"/>
              </a:ext>
            </a:extLst>
          </p:cNvPr>
          <p:cNvSpPr>
            <a:spLocks noGrp="1"/>
          </p:cNvSpPr>
          <p:nvPr>
            <p:ph type="dt" sz="half" idx="10"/>
          </p:nvPr>
        </p:nvSpPr>
        <p:spPr/>
        <p:txBody>
          <a:bodyPr/>
          <a:lstStyle/>
          <a:p>
            <a:fld id="{6C3D96AE-F4BF-3548-813D-101CDFAEAB8F}" type="datetimeFigureOut">
              <a:rPr lang="en-US" smtClean="0"/>
              <a:t>2/15/24</a:t>
            </a:fld>
            <a:endParaRPr lang="en-US"/>
          </a:p>
        </p:txBody>
      </p:sp>
      <p:sp>
        <p:nvSpPr>
          <p:cNvPr id="6" name="Footer Placeholder 5">
            <a:extLst>
              <a:ext uri="{FF2B5EF4-FFF2-40B4-BE49-F238E27FC236}">
                <a16:creationId xmlns:a16="http://schemas.microsoft.com/office/drawing/2014/main" id="{36F734ED-6954-31E9-2729-2649E508CA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439248-5502-06F3-9835-200BC8F93BC9}"/>
              </a:ext>
            </a:extLst>
          </p:cNvPr>
          <p:cNvSpPr>
            <a:spLocks noGrp="1"/>
          </p:cNvSpPr>
          <p:nvPr>
            <p:ph type="sldNum" sz="quarter" idx="12"/>
          </p:nvPr>
        </p:nvSpPr>
        <p:spPr/>
        <p:txBody>
          <a:bodyPr/>
          <a:lstStyle/>
          <a:p>
            <a:fld id="{D9B1702C-21C4-8545-9043-1B9904F60620}" type="slidenum">
              <a:rPr lang="en-US" smtClean="0"/>
              <a:t>‹#›</a:t>
            </a:fld>
            <a:endParaRPr lang="en-US"/>
          </a:p>
        </p:txBody>
      </p:sp>
    </p:spTree>
    <p:extLst>
      <p:ext uri="{BB962C8B-B14F-4D97-AF65-F5344CB8AC3E}">
        <p14:creationId xmlns:p14="http://schemas.microsoft.com/office/powerpoint/2010/main" val="3977673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8F58A-23B9-8AAB-6A85-E7D9BD600D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61CBD00-BC71-EEF3-ACF1-5D0D225B21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DCA7E64-50BD-992F-DE11-16098C73F5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9B0911-4627-232D-1630-6D0D51DFD060}"/>
              </a:ext>
            </a:extLst>
          </p:cNvPr>
          <p:cNvSpPr>
            <a:spLocks noGrp="1"/>
          </p:cNvSpPr>
          <p:nvPr>
            <p:ph type="dt" sz="half" idx="10"/>
          </p:nvPr>
        </p:nvSpPr>
        <p:spPr/>
        <p:txBody>
          <a:bodyPr/>
          <a:lstStyle/>
          <a:p>
            <a:fld id="{6C3D96AE-F4BF-3548-813D-101CDFAEAB8F}" type="datetimeFigureOut">
              <a:rPr lang="en-US" smtClean="0"/>
              <a:t>2/15/24</a:t>
            </a:fld>
            <a:endParaRPr lang="en-US"/>
          </a:p>
        </p:txBody>
      </p:sp>
      <p:sp>
        <p:nvSpPr>
          <p:cNvPr id="6" name="Footer Placeholder 5">
            <a:extLst>
              <a:ext uri="{FF2B5EF4-FFF2-40B4-BE49-F238E27FC236}">
                <a16:creationId xmlns:a16="http://schemas.microsoft.com/office/drawing/2014/main" id="{25872221-59FE-FE07-C588-E295FFA7FE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288592-9459-9AD2-830E-4CE79A6B9AFB}"/>
              </a:ext>
            </a:extLst>
          </p:cNvPr>
          <p:cNvSpPr>
            <a:spLocks noGrp="1"/>
          </p:cNvSpPr>
          <p:nvPr>
            <p:ph type="sldNum" sz="quarter" idx="12"/>
          </p:nvPr>
        </p:nvSpPr>
        <p:spPr/>
        <p:txBody>
          <a:bodyPr/>
          <a:lstStyle/>
          <a:p>
            <a:fld id="{D9B1702C-21C4-8545-9043-1B9904F60620}" type="slidenum">
              <a:rPr lang="en-US" smtClean="0"/>
              <a:t>‹#›</a:t>
            </a:fld>
            <a:endParaRPr lang="en-US"/>
          </a:p>
        </p:txBody>
      </p:sp>
    </p:spTree>
    <p:extLst>
      <p:ext uri="{BB962C8B-B14F-4D97-AF65-F5344CB8AC3E}">
        <p14:creationId xmlns:p14="http://schemas.microsoft.com/office/powerpoint/2010/main" val="589305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8F91F1-F854-F48B-6083-3049471D77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F2C46B0-16F1-3883-1ADC-46899884FA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1874E6-1A86-0B11-1E10-8B1A0AF2B4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3D96AE-F4BF-3548-813D-101CDFAEAB8F}" type="datetimeFigureOut">
              <a:rPr lang="en-US" smtClean="0"/>
              <a:t>2/15/24</a:t>
            </a:fld>
            <a:endParaRPr lang="en-US"/>
          </a:p>
        </p:txBody>
      </p:sp>
      <p:sp>
        <p:nvSpPr>
          <p:cNvPr id="5" name="Footer Placeholder 4">
            <a:extLst>
              <a:ext uri="{FF2B5EF4-FFF2-40B4-BE49-F238E27FC236}">
                <a16:creationId xmlns:a16="http://schemas.microsoft.com/office/drawing/2014/main" id="{317FDC62-2E02-BD1D-97F2-EE068648FB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4C64F16-5050-0AA1-0DCB-6D546884CF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B1702C-21C4-8545-9043-1B9904F60620}" type="slidenum">
              <a:rPr lang="en-US" smtClean="0"/>
              <a:t>‹#›</a:t>
            </a:fld>
            <a:endParaRPr lang="en-US"/>
          </a:p>
        </p:txBody>
      </p:sp>
    </p:spTree>
    <p:extLst>
      <p:ext uri="{BB962C8B-B14F-4D97-AF65-F5344CB8AC3E}">
        <p14:creationId xmlns:p14="http://schemas.microsoft.com/office/powerpoint/2010/main" val="4618295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53.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4.xml.rels><?xml version="1.0" encoding="UTF-8" standalone="yes"?>
<Relationships xmlns="http://schemas.openxmlformats.org/package/2006/relationships"><Relationship Id="rId3" Type="http://schemas.openxmlformats.org/officeDocument/2006/relationships/hyperlink" Target="https://www.pngall.com/environment-png/download/11185" TargetMode="External"/><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medium.com/the-machinery-of-government/policy-innovation-in-green-infrastructure-governance-a3ae1fe5a509" TargetMode="External"/><Relationship Id="rId7" Type="http://schemas.openxmlformats.org/officeDocument/2006/relationships/diagramColors" Target="../diagrams/colors1.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hyperlink" Target="https://creativecommons.org/licenses/by-nc-sa/3.0/" TargetMode="Externa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pixabay.com/en/recycling-environment-green-recycle-160925/" TargetMode="External"/><Relationship Id="rId7" Type="http://schemas.openxmlformats.org/officeDocument/2006/relationships/diagramColors" Target="../diagrams/colors3.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diagramLayout" Target="../diagrams/layout6.xml"/><Relationship Id="rId7" Type="http://schemas.openxmlformats.org/officeDocument/2006/relationships/image" Target="../media/image41.jpe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CC1841-9521-D581-E743-4ECEC78D300E}"/>
              </a:ext>
            </a:extLst>
          </p:cNvPr>
          <p:cNvSpPr>
            <a:spLocks noGrp="1"/>
          </p:cNvSpPr>
          <p:nvPr>
            <p:ph type="ctrTitle"/>
          </p:nvPr>
        </p:nvSpPr>
        <p:spPr>
          <a:xfrm>
            <a:off x="506897" y="2263876"/>
            <a:ext cx="4804805" cy="1214164"/>
          </a:xfrm>
        </p:spPr>
        <p:txBody>
          <a:bodyPr anchor="b">
            <a:normAutofit/>
          </a:bodyPr>
          <a:lstStyle/>
          <a:p>
            <a:pPr algn="l"/>
            <a:r>
              <a:rPr lang="en-US" sz="4000" b="1" dirty="0">
                <a:solidFill>
                  <a:srgbClr val="FF0000"/>
                </a:solidFill>
              </a:rPr>
              <a:t>SG </a:t>
            </a:r>
            <a:r>
              <a:rPr lang="en-US" sz="3200" b="1" dirty="0">
                <a:solidFill>
                  <a:srgbClr val="FF0000"/>
                </a:solidFill>
              </a:rPr>
              <a:t>❤</a:t>
            </a:r>
            <a:r>
              <a:rPr lang="en-US" sz="4000" b="1" dirty="0">
                <a:solidFill>
                  <a:srgbClr val="FF0000"/>
                </a:solidFill>
              </a:rPr>
              <a:t> ENVIRONMENT</a:t>
            </a:r>
            <a:br>
              <a:rPr lang="en-US" sz="4600" dirty="0"/>
            </a:br>
            <a:r>
              <a:rPr lang="en-US" sz="2800" dirty="0"/>
              <a:t>FINAL PROJECT PRESENTATION</a:t>
            </a:r>
          </a:p>
        </p:txBody>
      </p:sp>
      <p:sp>
        <p:nvSpPr>
          <p:cNvPr id="3" name="Subtitle 2">
            <a:extLst>
              <a:ext uri="{FF2B5EF4-FFF2-40B4-BE49-F238E27FC236}">
                <a16:creationId xmlns:a16="http://schemas.microsoft.com/office/drawing/2014/main" id="{107EA4A4-5B63-AF56-1B18-37BBE49FE7C1}"/>
              </a:ext>
            </a:extLst>
          </p:cNvPr>
          <p:cNvSpPr>
            <a:spLocks noGrp="1"/>
          </p:cNvSpPr>
          <p:nvPr>
            <p:ph type="subTitle" idx="1"/>
          </p:nvPr>
        </p:nvSpPr>
        <p:spPr>
          <a:xfrm>
            <a:off x="890339" y="4636008"/>
            <a:ext cx="3734014" cy="1572768"/>
          </a:xfrm>
        </p:spPr>
        <p:txBody>
          <a:bodyPr>
            <a:normAutofit/>
          </a:bodyPr>
          <a:lstStyle/>
          <a:p>
            <a:pPr algn="l"/>
            <a:r>
              <a:rPr lang="en-US" sz="2200" dirty="0"/>
              <a:t>Name: Dharineesh Karthikeyan</a:t>
            </a:r>
          </a:p>
          <a:p>
            <a:pPr algn="l"/>
            <a:r>
              <a:rPr lang="en-US" sz="2200" dirty="0"/>
              <a:t>Course: ALY 6060 – Decision Support and Business Intelligence</a:t>
            </a:r>
          </a:p>
          <a:p>
            <a:pPr algn="l"/>
            <a:endParaRPr lang="en-US" sz="2200" dirty="0"/>
          </a:p>
        </p:txBody>
      </p:sp>
      <p:sp>
        <p:nvSpPr>
          <p:cNvPr id="45"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B3BD3F64-FC47-3F7D-112E-063518A0D9E7}"/>
              </a:ext>
            </a:extLst>
          </p:cNvPr>
          <p:cNvPicPr>
            <a:picLocks noChangeAspect="1"/>
          </p:cNvPicPr>
          <p:nvPr/>
        </p:nvPicPr>
        <p:blipFill rotWithShape="1">
          <a:blip r:embed="rId2"/>
          <a:srcRect l="15087" r="18712"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1435104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4D3B0-3FC8-72CB-2014-FA8232DAC9C0}"/>
              </a:ext>
            </a:extLst>
          </p:cNvPr>
          <p:cNvSpPr>
            <a:spLocks noGrp="1"/>
          </p:cNvSpPr>
          <p:nvPr>
            <p:ph type="title"/>
          </p:nvPr>
        </p:nvSpPr>
        <p:spPr>
          <a:xfrm>
            <a:off x="838200" y="365126"/>
            <a:ext cx="10515600" cy="767936"/>
          </a:xfrm>
        </p:spPr>
        <p:txBody>
          <a:bodyPr/>
          <a:lstStyle/>
          <a:p>
            <a:r>
              <a:rPr lang="en-US" dirty="0"/>
              <a:t>Greenhouse Gas Emissions by Sectors</a:t>
            </a:r>
          </a:p>
        </p:txBody>
      </p:sp>
      <p:graphicFrame>
        <p:nvGraphicFramePr>
          <p:cNvPr id="6" name="Content Placeholder 2">
            <a:extLst>
              <a:ext uri="{FF2B5EF4-FFF2-40B4-BE49-F238E27FC236}">
                <a16:creationId xmlns:a16="http://schemas.microsoft.com/office/drawing/2014/main" id="{7CCA2650-145C-FEB6-AF96-FECC721BF6C9}"/>
              </a:ext>
            </a:extLst>
          </p:cNvPr>
          <p:cNvGraphicFramePr>
            <a:graphicFrameLocks noGrp="1"/>
          </p:cNvGraphicFramePr>
          <p:nvPr>
            <p:ph idx="1"/>
            <p:extLst>
              <p:ext uri="{D42A27DB-BD31-4B8C-83A1-F6EECF244321}">
                <p14:modId xmlns:p14="http://schemas.microsoft.com/office/powerpoint/2010/main" val="4092735299"/>
              </p:ext>
            </p:extLst>
          </p:nvPr>
        </p:nvGraphicFramePr>
        <p:xfrm>
          <a:off x="838200" y="1133062"/>
          <a:ext cx="10515600" cy="34619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42E1C932-333F-1EE0-8994-6657A3252421}"/>
              </a:ext>
            </a:extLst>
          </p:cNvPr>
          <p:cNvPicPr>
            <a:picLocks noChangeAspect="1"/>
          </p:cNvPicPr>
          <p:nvPr/>
        </p:nvPicPr>
        <p:blipFill>
          <a:blip r:embed="rId7"/>
          <a:stretch>
            <a:fillRect/>
          </a:stretch>
        </p:blipFill>
        <p:spPr>
          <a:xfrm>
            <a:off x="268299" y="4658899"/>
            <a:ext cx="11655402" cy="1408181"/>
          </a:xfrm>
          <a:prstGeom prst="rect">
            <a:avLst/>
          </a:prstGeom>
          <a:ln>
            <a:solidFill>
              <a:schemeClr val="tx1"/>
            </a:solidFill>
          </a:ln>
        </p:spPr>
      </p:pic>
    </p:spTree>
    <p:extLst>
      <p:ext uri="{BB962C8B-B14F-4D97-AF65-F5344CB8AC3E}">
        <p14:creationId xmlns:p14="http://schemas.microsoft.com/office/powerpoint/2010/main" val="799270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7011D55-B4A7-88BC-35FB-A80F9B07CADD}"/>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04E37E-0B8A-357B-1684-CAB06B311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D1F77A-3DB5-4BF1-F297-29E167ECC092}"/>
              </a:ext>
            </a:extLst>
          </p:cNvPr>
          <p:cNvSpPr>
            <a:spLocks noGrp="1"/>
          </p:cNvSpPr>
          <p:nvPr>
            <p:ph type="title"/>
          </p:nvPr>
        </p:nvSpPr>
        <p:spPr>
          <a:xfrm>
            <a:off x="836675" y="318457"/>
            <a:ext cx="10515600" cy="595944"/>
          </a:xfrm>
        </p:spPr>
        <p:txBody>
          <a:bodyPr>
            <a:normAutofit fontScale="90000"/>
          </a:bodyPr>
          <a:lstStyle/>
          <a:p>
            <a:r>
              <a:rPr lang="en-US" sz="5200" dirty="0"/>
              <a:t>My Suggestions for Singapore</a:t>
            </a:r>
          </a:p>
        </p:txBody>
      </p:sp>
      <p:graphicFrame>
        <p:nvGraphicFramePr>
          <p:cNvPr id="5" name="Content Placeholder 2">
            <a:extLst>
              <a:ext uri="{FF2B5EF4-FFF2-40B4-BE49-F238E27FC236}">
                <a16:creationId xmlns:a16="http://schemas.microsoft.com/office/drawing/2014/main" id="{9092D485-9464-93F3-8E40-924D59803DD8}"/>
              </a:ext>
            </a:extLst>
          </p:cNvPr>
          <p:cNvGraphicFramePr>
            <a:graphicFrameLocks noGrp="1"/>
          </p:cNvGraphicFramePr>
          <p:nvPr>
            <p:ph idx="1"/>
            <p:extLst>
              <p:ext uri="{D42A27DB-BD31-4B8C-83A1-F6EECF244321}">
                <p14:modId xmlns:p14="http://schemas.microsoft.com/office/powerpoint/2010/main" val="567901673"/>
              </p:ext>
            </p:extLst>
          </p:nvPr>
        </p:nvGraphicFramePr>
        <p:xfrm>
          <a:off x="543340" y="1024135"/>
          <a:ext cx="11317356" cy="5138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131225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ADD808-7152-AFF9-1A2B-022CF66A4B5A}"/>
              </a:ext>
            </a:extLst>
          </p:cNvPr>
          <p:cNvSpPr>
            <a:spLocks noGrp="1"/>
          </p:cNvSpPr>
          <p:nvPr>
            <p:ph type="title"/>
          </p:nvPr>
        </p:nvSpPr>
        <p:spPr>
          <a:xfrm>
            <a:off x="838200" y="249075"/>
            <a:ext cx="10515600" cy="506299"/>
          </a:xfrm>
        </p:spPr>
        <p:txBody>
          <a:bodyPr>
            <a:normAutofit fontScale="90000"/>
          </a:bodyPr>
          <a:lstStyle/>
          <a:p>
            <a:pPr algn="ctr"/>
            <a:r>
              <a:rPr lang="en-US" sz="5200" dirty="0"/>
              <a:t>Water Management Strategies</a:t>
            </a:r>
          </a:p>
        </p:txBody>
      </p:sp>
      <p:graphicFrame>
        <p:nvGraphicFramePr>
          <p:cNvPr id="7" name="Content Placeholder 2">
            <a:extLst>
              <a:ext uri="{FF2B5EF4-FFF2-40B4-BE49-F238E27FC236}">
                <a16:creationId xmlns:a16="http://schemas.microsoft.com/office/drawing/2014/main" id="{26497E5A-65DB-92BD-9A70-0169E8AFC85C}"/>
              </a:ext>
            </a:extLst>
          </p:cNvPr>
          <p:cNvGraphicFramePr>
            <a:graphicFrameLocks noGrp="1"/>
          </p:cNvGraphicFramePr>
          <p:nvPr>
            <p:ph idx="1"/>
            <p:extLst>
              <p:ext uri="{D42A27DB-BD31-4B8C-83A1-F6EECF244321}">
                <p14:modId xmlns:p14="http://schemas.microsoft.com/office/powerpoint/2010/main" val="319311642"/>
              </p:ext>
            </p:extLst>
          </p:nvPr>
        </p:nvGraphicFramePr>
        <p:xfrm>
          <a:off x="836675" y="1888435"/>
          <a:ext cx="10515600" cy="4004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C1C27D38-E1C8-9DA2-DFDA-08281EDDA341}"/>
              </a:ext>
            </a:extLst>
          </p:cNvPr>
          <p:cNvSpPr txBox="1"/>
          <p:nvPr/>
        </p:nvSpPr>
        <p:spPr>
          <a:xfrm>
            <a:off x="838200" y="1253340"/>
            <a:ext cx="10402957" cy="923330"/>
          </a:xfrm>
          <a:prstGeom prst="rect">
            <a:avLst/>
          </a:prstGeom>
          <a:noFill/>
        </p:spPr>
        <p:txBody>
          <a:bodyPr wrap="square" rtlCol="0">
            <a:spAutoFit/>
          </a:bodyPr>
          <a:lstStyle/>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Singapore is one of the most water-stressed country in the world, but it also acts as an example for how cities can thrive even under most scare conditions by employing proper techniques.</a:t>
            </a:r>
          </a:p>
          <a:p>
            <a:endParaRPr lang="en-US" dirty="0"/>
          </a:p>
        </p:txBody>
      </p:sp>
    </p:spTree>
    <p:extLst>
      <p:ext uri="{BB962C8B-B14F-4D97-AF65-F5344CB8AC3E}">
        <p14:creationId xmlns:p14="http://schemas.microsoft.com/office/powerpoint/2010/main" val="63153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26532B7-19F5-77A7-8000-A37FDBA64F15}"/>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AD2D283-416E-7BDB-DB7B-B47A9DA6B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C63E05-A62E-F9C7-4292-E755F8B6828E}"/>
              </a:ext>
            </a:extLst>
          </p:cNvPr>
          <p:cNvSpPr>
            <a:spLocks noGrp="1"/>
          </p:cNvSpPr>
          <p:nvPr>
            <p:ph type="title"/>
          </p:nvPr>
        </p:nvSpPr>
        <p:spPr>
          <a:xfrm>
            <a:off x="836675" y="318457"/>
            <a:ext cx="10515600" cy="595944"/>
          </a:xfrm>
        </p:spPr>
        <p:txBody>
          <a:bodyPr>
            <a:normAutofit fontScale="90000"/>
          </a:bodyPr>
          <a:lstStyle/>
          <a:p>
            <a:r>
              <a:rPr lang="en-US" sz="5200" dirty="0"/>
              <a:t>My Suggestions for Singapore</a:t>
            </a:r>
          </a:p>
        </p:txBody>
      </p:sp>
      <p:graphicFrame>
        <p:nvGraphicFramePr>
          <p:cNvPr id="5" name="Content Placeholder 2">
            <a:extLst>
              <a:ext uri="{FF2B5EF4-FFF2-40B4-BE49-F238E27FC236}">
                <a16:creationId xmlns:a16="http://schemas.microsoft.com/office/drawing/2014/main" id="{C4837792-37DA-08B1-16E1-77D11D604E0D}"/>
              </a:ext>
            </a:extLst>
          </p:cNvPr>
          <p:cNvGraphicFramePr>
            <a:graphicFrameLocks noGrp="1"/>
          </p:cNvGraphicFramePr>
          <p:nvPr>
            <p:ph idx="1"/>
            <p:extLst>
              <p:ext uri="{D42A27DB-BD31-4B8C-83A1-F6EECF244321}">
                <p14:modId xmlns:p14="http://schemas.microsoft.com/office/powerpoint/2010/main" val="1591803778"/>
              </p:ext>
            </p:extLst>
          </p:nvPr>
        </p:nvGraphicFramePr>
        <p:xfrm>
          <a:off x="543340" y="1024135"/>
          <a:ext cx="11317356" cy="5138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693877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D8FEC-D329-E832-F6D7-58C0AD9EA362}"/>
              </a:ext>
            </a:extLst>
          </p:cNvPr>
          <p:cNvSpPr>
            <a:spLocks noGrp="1"/>
          </p:cNvSpPr>
          <p:nvPr>
            <p:ph type="title"/>
          </p:nvPr>
        </p:nvSpPr>
        <p:spPr>
          <a:xfrm>
            <a:off x="187661" y="3013212"/>
            <a:ext cx="2714565" cy="2452687"/>
          </a:xfrm>
        </p:spPr>
        <p:txBody>
          <a:bodyPr anchor="ctr">
            <a:normAutofit/>
          </a:bodyPr>
          <a:lstStyle/>
          <a:p>
            <a:pPr algn="ctr"/>
            <a:r>
              <a:rPr lang="en-US" sz="3600" b="1" u="sng" dirty="0"/>
              <a:t>Conclusion</a:t>
            </a:r>
            <a:r>
              <a:rPr lang="en-US" sz="3600" dirty="0"/>
              <a:t> </a:t>
            </a:r>
            <a:r>
              <a:rPr lang="en-US" sz="2400" dirty="0"/>
              <a:t>Singapore’s Environmental Management</a:t>
            </a:r>
            <a:endParaRPr lang="en-US" sz="3600" dirty="0"/>
          </a:p>
        </p:txBody>
      </p:sp>
      <p:pic>
        <p:nvPicPr>
          <p:cNvPr id="14" name="Picture 13">
            <a:extLst>
              <a:ext uri="{FF2B5EF4-FFF2-40B4-BE49-F238E27FC236}">
                <a16:creationId xmlns:a16="http://schemas.microsoft.com/office/drawing/2014/main" id="{72A88441-C19E-5583-C14A-85F73704A4FA}"/>
              </a:ext>
            </a:extLst>
          </p:cNvPr>
          <p:cNvPicPr>
            <a:picLocks noChangeAspect="1"/>
          </p:cNvPicPr>
          <p:nvPr/>
        </p:nvPicPr>
        <p:blipFill>
          <a:blip r:embed="rId2">
            <a:extLst>
              <a:ext uri="{837473B0-CC2E-450A-ABE3-18F120FF3D39}">
                <a1611:picAttrSrcUrl xmlns:a1611="http://schemas.microsoft.com/office/drawing/2016/11/main" r:id="rId3"/>
              </a:ext>
            </a:extLst>
          </a:blip>
          <a:srcRect t="4477" b="4477"/>
          <a:stretch/>
        </p:blipFill>
        <p:spPr>
          <a:xfrm>
            <a:off x="0" y="-1"/>
            <a:ext cx="6335484" cy="1928191"/>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3B3A2D4B-6021-F0C6-111F-974C65C9A51B}"/>
              </a:ext>
            </a:extLst>
          </p:cNvPr>
          <p:cNvSpPr>
            <a:spLocks noGrp="1"/>
          </p:cNvSpPr>
          <p:nvPr>
            <p:ph idx="1"/>
          </p:nvPr>
        </p:nvSpPr>
        <p:spPr>
          <a:xfrm>
            <a:off x="2902226" y="2136913"/>
            <a:ext cx="8984974" cy="4287285"/>
          </a:xfrm>
        </p:spPr>
        <p:txBody>
          <a:bodyPr anchor="ctr">
            <a:noAutofit/>
          </a:bodyPr>
          <a:lstStyle/>
          <a:p>
            <a:r>
              <a:rPr lang="en-US" sz="1700" dirty="0"/>
              <a:t>Proactive approach in balancing urban development with sustainability.</a:t>
            </a:r>
          </a:p>
          <a:p>
            <a:r>
              <a:rPr lang="en-US" sz="1700" dirty="0"/>
              <a:t>Effective land allocation, innovative waste management, and strict air and water conservation strategies.</a:t>
            </a:r>
          </a:p>
          <a:p>
            <a:r>
              <a:rPr lang="en-US" sz="1700" dirty="0"/>
              <a:t>Transition towards cleaner energy and enhancing public transport systems.</a:t>
            </a:r>
          </a:p>
          <a:p>
            <a:r>
              <a:rPr lang="en-US" sz="1700" dirty="0"/>
              <a:t>Promotion of green urban living as a step towards a sustainable future.</a:t>
            </a:r>
          </a:p>
          <a:p>
            <a:r>
              <a:rPr lang="en-US" sz="1700" dirty="0"/>
              <a:t>Identification and continuous efforts in reducing industrial and transport sector emissions.</a:t>
            </a:r>
          </a:p>
          <a:p>
            <a:r>
              <a:rPr lang="en-US" sz="1700" dirty="0"/>
              <a:t>Commendable vision by Singapore government – to have started focusing on policies that benefit the environment since before 2000.</a:t>
            </a:r>
          </a:p>
          <a:p>
            <a:r>
              <a:rPr lang="en-US" sz="1700" dirty="0"/>
              <a:t>Serves as a global example of urban sustainability and ecological preservation.</a:t>
            </a:r>
          </a:p>
          <a:p>
            <a:r>
              <a:rPr lang="en-US" sz="1700" dirty="0"/>
              <a:t>Highlights the potential for high quality of life while caring about the environmental health and sustainability.</a:t>
            </a:r>
          </a:p>
        </p:txBody>
      </p:sp>
    </p:spTree>
    <p:extLst>
      <p:ext uri="{BB962C8B-B14F-4D97-AF65-F5344CB8AC3E}">
        <p14:creationId xmlns:p14="http://schemas.microsoft.com/office/powerpoint/2010/main" val="3063940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ountains and a lake">
            <a:extLst>
              <a:ext uri="{FF2B5EF4-FFF2-40B4-BE49-F238E27FC236}">
                <a16:creationId xmlns:a16="http://schemas.microsoft.com/office/drawing/2014/main" id="{57FAE58F-378F-972A-5B5F-2A0F3333D1C4}"/>
              </a:ext>
            </a:extLst>
          </p:cNvPr>
          <p:cNvPicPr>
            <a:picLocks noChangeAspect="1"/>
          </p:cNvPicPr>
          <p:nvPr/>
        </p:nvPicPr>
        <p:blipFill rotWithShape="1">
          <a:blip r:embed="rId2"/>
          <a:srcRect l="4369" r="2219" b="-1"/>
          <a:stretch/>
        </p:blipFill>
        <p:spPr>
          <a:xfrm>
            <a:off x="3419060" y="10"/>
            <a:ext cx="8772937" cy="6857990"/>
          </a:xfrm>
          <a:prstGeom prst="rect">
            <a:avLst/>
          </a:prstGeom>
        </p:spPr>
      </p:pic>
      <p:sp>
        <p:nvSpPr>
          <p:cNvPr id="46" name="Rectangle 4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CF27BEB-09A6-3D8E-4CB1-BF008F1B874A}"/>
              </a:ext>
            </a:extLst>
          </p:cNvPr>
          <p:cNvSpPr>
            <a:spLocks noGrp="1"/>
          </p:cNvSpPr>
          <p:nvPr>
            <p:ph type="title"/>
          </p:nvPr>
        </p:nvSpPr>
        <p:spPr>
          <a:xfrm>
            <a:off x="210319" y="574716"/>
            <a:ext cx="3822189" cy="519458"/>
          </a:xfrm>
        </p:spPr>
        <p:txBody>
          <a:bodyPr>
            <a:normAutofit fontScale="90000"/>
          </a:bodyPr>
          <a:lstStyle/>
          <a:p>
            <a:r>
              <a:rPr lang="en-US" sz="4000" dirty="0"/>
              <a:t>Introduction</a:t>
            </a:r>
            <a:br>
              <a:rPr lang="en-US" sz="4000" dirty="0"/>
            </a:br>
            <a:endParaRPr lang="en-US" sz="4000" dirty="0"/>
          </a:p>
        </p:txBody>
      </p:sp>
      <p:sp>
        <p:nvSpPr>
          <p:cNvPr id="47" name="Content Placeholder 2">
            <a:extLst>
              <a:ext uri="{FF2B5EF4-FFF2-40B4-BE49-F238E27FC236}">
                <a16:creationId xmlns:a16="http://schemas.microsoft.com/office/drawing/2014/main" id="{4A235FAC-0CE1-7AEA-7A9F-24D1D7EE7EA4}"/>
              </a:ext>
            </a:extLst>
          </p:cNvPr>
          <p:cNvSpPr>
            <a:spLocks noGrp="1"/>
          </p:cNvSpPr>
          <p:nvPr>
            <p:ph idx="1"/>
          </p:nvPr>
        </p:nvSpPr>
        <p:spPr>
          <a:xfrm>
            <a:off x="292042" y="1094174"/>
            <a:ext cx="5651558" cy="5356322"/>
          </a:xfrm>
          <a:solidFill>
            <a:schemeClr val="bg1"/>
          </a:solidFill>
          <a:ln>
            <a:solidFill>
              <a:schemeClr val="tx1"/>
            </a:solidFill>
          </a:ln>
        </p:spPr>
        <p:txBody>
          <a:bodyPr>
            <a:noAutofit/>
          </a:bodyPr>
          <a:lstStyle/>
          <a:p>
            <a:pPr marL="0" indent="0">
              <a:buNone/>
            </a:pPr>
            <a:r>
              <a:rPr lang="en-US" sz="1600" b="1" dirty="0">
                <a:latin typeface="Calibri" panose="020F0502020204030204" pitchFamily="34" charset="0"/>
                <a:cs typeface="Calibri" panose="020F0502020204030204" pitchFamily="34" charset="0"/>
              </a:rPr>
              <a:t>Location: </a:t>
            </a:r>
          </a:p>
          <a:p>
            <a:pPr marL="0" indent="0">
              <a:buNone/>
            </a:pPr>
            <a:r>
              <a:rPr lang="en-US" sz="1400" dirty="0">
                <a:effectLst/>
                <a:latin typeface="Calibri" panose="020F0502020204030204" pitchFamily="34" charset="0"/>
                <a:cs typeface="Calibri" panose="020F0502020204030204" pitchFamily="34" charset="0"/>
              </a:rPr>
              <a:t>Singapore is a tropical island in Southeast Asia. It's made up of the mainland and other islands.</a:t>
            </a:r>
          </a:p>
          <a:p>
            <a:pPr marL="0" indent="0">
              <a:buNone/>
            </a:pPr>
            <a:endParaRPr lang="en-US" sz="1400" dirty="0">
              <a:effectLst/>
              <a:latin typeface="Calibri" panose="020F0502020204030204" pitchFamily="34" charset="0"/>
              <a:cs typeface="Calibri" panose="020F0502020204030204" pitchFamily="34" charset="0"/>
            </a:endParaRPr>
          </a:p>
          <a:p>
            <a:pPr marL="0" indent="0">
              <a:buNone/>
            </a:pPr>
            <a:r>
              <a:rPr lang="en-US" sz="1600" b="1" dirty="0">
                <a:effectLst/>
                <a:latin typeface="Calibri" panose="020F0502020204030204" pitchFamily="34" charset="0"/>
                <a:cs typeface="Calibri" panose="020F0502020204030204" pitchFamily="34" charset="0"/>
              </a:rPr>
              <a:t>Size: </a:t>
            </a:r>
          </a:p>
          <a:p>
            <a:pPr marL="0" indent="0">
              <a:buNone/>
            </a:pPr>
            <a:r>
              <a:rPr lang="en-US" sz="1400" dirty="0">
                <a:effectLst/>
                <a:latin typeface="Calibri" panose="020F0502020204030204" pitchFamily="34" charset="0"/>
                <a:cs typeface="Calibri" panose="020F0502020204030204" pitchFamily="34" charset="0"/>
              </a:rPr>
              <a:t>Singapore is a very small country in terms of size, in comparison the United States is almost 13,600 times the size of Singapore. </a:t>
            </a:r>
          </a:p>
          <a:p>
            <a:pPr marL="0" indent="0">
              <a:buNone/>
            </a:pPr>
            <a:endParaRPr lang="en-US" sz="1400" dirty="0">
              <a:effectLst/>
              <a:latin typeface="Calibri" panose="020F0502020204030204" pitchFamily="34" charset="0"/>
              <a:cs typeface="Calibri" panose="020F0502020204030204" pitchFamily="34" charset="0"/>
            </a:endParaRPr>
          </a:p>
          <a:p>
            <a:pPr marL="0" indent="0">
              <a:buNone/>
            </a:pPr>
            <a:r>
              <a:rPr lang="en-US" sz="1600" b="1" dirty="0">
                <a:latin typeface="Calibri" panose="020F0502020204030204" pitchFamily="34" charset="0"/>
                <a:cs typeface="Calibri" panose="020F0502020204030204" pitchFamily="34" charset="0"/>
              </a:rPr>
              <a:t>Population: </a:t>
            </a:r>
          </a:p>
          <a:p>
            <a:pPr marL="0" indent="0">
              <a:buNone/>
            </a:pPr>
            <a:r>
              <a:rPr lang="en-US" sz="1400" dirty="0">
                <a:effectLst/>
                <a:latin typeface="Calibri" panose="020F0502020204030204" pitchFamily="34" charset="0"/>
                <a:cs typeface="Calibri" panose="020F0502020204030204" pitchFamily="34" charset="0"/>
              </a:rPr>
              <a:t>It has a population of 6 million, which is a lot for a country of this size.</a:t>
            </a:r>
          </a:p>
          <a:p>
            <a:pPr marL="0" indent="0">
              <a:buNone/>
            </a:pPr>
            <a:r>
              <a:rPr lang="en-US" sz="1400" dirty="0">
                <a:effectLst/>
                <a:latin typeface="Calibri" panose="020F0502020204030204" pitchFamily="34" charset="0"/>
                <a:cs typeface="Calibri" panose="020F0502020204030204" pitchFamily="34" charset="0"/>
              </a:rPr>
              <a:t>As of 2023, the population density of Singapore is 8592 per Km2 and stands 114th in the world!</a:t>
            </a:r>
          </a:p>
          <a:p>
            <a:pPr marL="0" indent="0">
              <a:buNone/>
            </a:pPr>
            <a:endParaRPr lang="en-US" sz="1400" dirty="0">
              <a:effectLst/>
              <a:latin typeface="Calibri" panose="020F0502020204030204" pitchFamily="34" charset="0"/>
              <a:cs typeface="Calibri" panose="020F0502020204030204" pitchFamily="34" charset="0"/>
            </a:endParaRPr>
          </a:p>
          <a:p>
            <a:pPr marL="0" indent="0">
              <a:buNone/>
            </a:pPr>
            <a:r>
              <a:rPr lang="en-US" sz="1600" b="1" dirty="0">
                <a:effectLst/>
                <a:latin typeface="Calibri" panose="020F0502020204030204" pitchFamily="34" charset="0"/>
                <a:cs typeface="Calibri" panose="020F0502020204030204" pitchFamily="34" charset="0"/>
              </a:rPr>
              <a:t>Constraints: </a:t>
            </a:r>
          </a:p>
          <a:p>
            <a:pPr marL="0" indent="0">
              <a:buNone/>
            </a:pPr>
            <a:r>
              <a:rPr lang="en-US" sz="1400" dirty="0">
                <a:effectLst/>
                <a:latin typeface="Calibri" panose="020F0502020204030204" pitchFamily="34" charset="0"/>
                <a:cs typeface="Calibri" panose="020F0502020204030204" pitchFamily="34" charset="0"/>
              </a:rPr>
              <a:t>Singapore is a highly urbanized city-state with a unique set of challenges and constraints, particularly its limited land area combined with a high population density. </a:t>
            </a:r>
          </a:p>
          <a:p>
            <a:pPr marL="0" indent="0">
              <a:buNone/>
            </a:pPr>
            <a:r>
              <a:rPr lang="en-US" sz="1400" dirty="0">
                <a:effectLst/>
                <a:latin typeface="Calibri" panose="020F0502020204030204" pitchFamily="34" charset="0"/>
                <a:cs typeface="Calibri" panose="020F0502020204030204" pitchFamily="34" charset="0"/>
              </a:rPr>
              <a:t>Let’s look at how Singapore manages to contribute to saving nature and environment despite all these challenges.</a:t>
            </a:r>
          </a:p>
          <a:p>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48868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erial view of a city skyline">
            <a:extLst>
              <a:ext uri="{FF2B5EF4-FFF2-40B4-BE49-F238E27FC236}">
                <a16:creationId xmlns:a16="http://schemas.microsoft.com/office/drawing/2014/main" id="{4A4BE767-3EC0-C7DE-8350-A24A2E971A7B}"/>
              </a:ext>
            </a:extLst>
          </p:cNvPr>
          <p:cNvPicPr>
            <a:picLocks noChangeAspect="1"/>
          </p:cNvPicPr>
          <p:nvPr/>
        </p:nvPicPr>
        <p:blipFill rotWithShape="1">
          <a:blip r:embed="rId2"/>
          <a:srcRect t="15730"/>
          <a:stretch/>
        </p:blipFill>
        <p:spPr>
          <a:xfrm>
            <a:off x="1" y="1"/>
            <a:ext cx="12192000" cy="6857999"/>
          </a:xfrm>
          <a:prstGeom prst="rect">
            <a:avLst/>
          </a:prstGeom>
        </p:spPr>
      </p:pic>
      <p:sp>
        <p:nvSpPr>
          <p:cNvPr id="19" name="Freeform: Shape 18">
            <a:extLst>
              <a:ext uri="{FF2B5EF4-FFF2-40B4-BE49-F238E27FC236}">
                <a16:creationId xmlns:a16="http://schemas.microsoft.com/office/drawing/2014/main" id="{C74F2646-08C7-4051-81DA-751C43A03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099" y="585274"/>
            <a:ext cx="7036051" cy="5492212"/>
          </a:xfrm>
          <a:custGeom>
            <a:avLst/>
            <a:gdLst>
              <a:gd name="connsiteX0" fmla="*/ 0 w 7036051"/>
              <a:gd name="connsiteY0" fmla="*/ 0 h 5492212"/>
              <a:gd name="connsiteX1" fmla="*/ 7036051 w 7036051"/>
              <a:gd name="connsiteY1" fmla="*/ 0 h 5492212"/>
              <a:gd name="connsiteX2" fmla="*/ 7036051 w 7036051"/>
              <a:gd name="connsiteY2" fmla="*/ 5163846 h 5492212"/>
              <a:gd name="connsiteX3" fmla="*/ 7012593 w 7036051"/>
              <a:gd name="connsiteY3" fmla="*/ 5176898 h 5492212"/>
              <a:gd name="connsiteX4" fmla="*/ 6958601 w 7036051"/>
              <a:gd name="connsiteY4" fmla="*/ 5204359 h 5492212"/>
              <a:gd name="connsiteX5" fmla="*/ 6951226 w 7036051"/>
              <a:gd name="connsiteY5" fmla="*/ 5203241 h 5492212"/>
              <a:gd name="connsiteX6" fmla="*/ 6920864 w 7036051"/>
              <a:gd name="connsiteY6" fmla="*/ 5220003 h 5492212"/>
              <a:gd name="connsiteX7" fmla="*/ 6834841 w 7036051"/>
              <a:gd name="connsiteY7" fmla="*/ 5266115 h 5492212"/>
              <a:gd name="connsiteX8" fmla="*/ 6777937 w 7036051"/>
              <a:gd name="connsiteY8" fmla="*/ 5332502 h 5492212"/>
              <a:gd name="connsiteX9" fmla="*/ 6752874 w 7036051"/>
              <a:gd name="connsiteY9" fmla="*/ 5340428 h 5492212"/>
              <a:gd name="connsiteX10" fmla="*/ 6711115 w 7036051"/>
              <a:gd name="connsiteY10" fmla="*/ 5353924 h 5492212"/>
              <a:gd name="connsiteX11" fmla="*/ 6702149 w 7036051"/>
              <a:gd name="connsiteY11" fmla="*/ 5351500 h 5492212"/>
              <a:gd name="connsiteX12" fmla="*/ 6698458 w 7036051"/>
              <a:gd name="connsiteY12" fmla="*/ 5352743 h 5492212"/>
              <a:gd name="connsiteX13" fmla="*/ 6698049 w 7036051"/>
              <a:gd name="connsiteY13" fmla="*/ 5352570 h 5492212"/>
              <a:gd name="connsiteX14" fmla="*/ 6697297 w 7036051"/>
              <a:gd name="connsiteY14" fmla="*/ 5353134 h 5492212"/>
              <a:gd name="connsiteX15" fmla="*/ 6689118 w 7036051"/>
              <a:gd name="connsiteY15" fmla="*/ 5355890 h 5492212"/>
              <a:gd name="connsiteX16" fmla="*/ 6670605 w 7036051"/>
              <a:gd name="connsiteY16" fmla="*/ 5355427 h 5492212"/>
              <a:gd name="connsiteX17" fmla="*/ 6659606 w 7036051"/>
              <a:gd name="connsiteY17" fmla="*/ 5357084 h 5492212"/>
              <a:gd name="connsiteX18" fmla="*/ 6649636 w 7036051"/>
              <a:gd name="connsiteY18" fmla="*/ 5367869 h 5492212"/>
              <a:gd name="connsiteX19" fmla="*/ 6642159 w 7036051"/>
              <a:gd name="connsiteY19" fmla="*/ 5369506 h 5492212"/>
              <a:gd name="connsiteX20" fmla="*/ 6640764 w 7036051"/>
              <a:gd name="connsiteY20" fmla="*/ 5370991 h 5492212"/>
              <a:gd name="connsiteX21" fmla="*/ 6636665 w 7036051"/>
              <a:gd name="connsiteY21" fmla="*/ 5374002 h 5492212"/>
              <a:gd name="connsiteX22" fmla="*/ 6641287 w 7036051"/>
              <a:gd name="connsiteY22" fmla="*/ 5376181 h 5492212"/>
              <a:gd name="connsiteX23" fmla="*/ 6591018 w 7036051"/>
              <a:gd name="connsiteY23" fmla="*/ 5390981 h 5492212"/>
              <a:gd name="connsiteX24" fmla="*/ 6548326 w 7036051"/>
              <a:gd name="connsiteY24" fmla="*/ 5403583 h 5492212"/>
              <a:gd name="connsiteX25" fmla="*/ 6472868 w 7036051"/>
              <a:gd name="connsiteY25" fmla="*/ 5394733 h 5492212"/>
              <a:gd name="connsiteX26" fmla="*/ 6401194 w 7036051"/>
              <a:gd name="connsiteY26" fmla="*/ 5422870 h 5492212"/>
              <a:gd name="connsiteX27" fmla="*/ 6381961 w 7036051"/>
              <a:gd name="connsiteY27" fmla="*/ 5422940 h 5492212"/>
              <a:gd name="connsiteX28" fmla="*/ 6363834 w 7036051"/>
              <a:gd name="connsiteY28" fmla="*/ 5417751 h 5492212"/>
              <a:gd name="connsiteX29" fmla="*/ 6363997 w 7036051"/>
              <a:gd name="connsiteY29" fmla="*/ 5415912 h 5492212"/>
              <a:gd name="connsiteX30" fmla="*/ 6361124 w 7036051"/>
              <a:gd name="connsiteY30" fmla="*/ 5415066 h 5492212"/>
              <a:gd name="connsiteX31" fmla="*/ 6358507 w 7036051"/>
              <a:gd name="connsiteY31" fmla="*/ 5416224 h 5492212"/>
              <a:gd name="connsiteX32" fmla="*/ 6355073 w 7036051"/>
              <a:gd name="connsiteY32" fmla="*/ 5415242 h 5492212"/>
              <a:gd name="connsiteX33" fmla="*/ 6345676 w 7036051"/>
              <a:gd name="connsiteY33" fmla="*/ 5413049 h 5492212"/>
              <a:gd name="connsiteX34" fmla="*/ 6342596 w 7036051"/>
              <a:gd name="connsiteY34" fmla="*/ 5409297 h 5492212"/>
              <a:gd name="connsiteX35" fmla="*/ 6305742 w 7036051"/>
              <a:gd name="connsiteY35" fmla="*/ 5401622 h 5492212"/>
              <a:gd name="connsiteX36" fmla="*/ 6294445 w 7036051"/>
              <a:gd name="connsiteY36" fmla="*/ 5404149 h 5492212"/>
              <a:gd name="connsiteX37" fmla="*/ 6281414 w 7036051"/>
              <a:gd name="connsiteY37" fmla="*/ 5398024 h 5492212"/>
              <a:gd name="connsiteX38" fmla="*/ 6243972 w 7036051"/>
              <a:gd name="connsiteY38" fmla="*/ 5395807 h 5492212"/>
              <a:gd name="connsiteX39" fmla="*/ 6202379 w 7036051"/>
              <a:gd name="connsiteY39" fmla="*/ 5388661 h 5492212"/>
              <a:gd name="connsiteX40" fmla="*/ 6173010 w 7036051"/>
              <a:gd name="connsiteY40" fmla="*/ 5380606 h 5492212"/>
              <a:gd name="connsiteX41" fmla="*/ 6093421 w 7036051"/>
              <a:gd name="connsiteY41" fmla="*/ 5375473 h 5492212"/>
              <a:gd name="connsiteX42" fmla="*/ 5959474 w 7036051"/>
              <a:gd name="connsiteY42" fmla="*/ 5373386 h 5492212"/>
              <a:gd name="connsiteX43" fmla="*/ 5931492 w 7036051"/>
              <a:gd name="connsiteY43" fmla="*/ 5371513 h 5492212"/>
              <a:gd name="connsiteX44" fmla="*/ 5909558 w 7036051"/>
              <a:gd name="connsiteY44" fmla="*/ 5364228 h 5492212"/>
              <a:gd name="connsiteX45" fmla="*/ 5906319 w 7036051"/>
              <a:gd name="connsiteY45" fmla="*/ 5357590 h 5492212"/>
              <a:gd name="connsiteX46" fmla="*/ 5891268 w 7036051"/>
              <a:gd name="connsiteY46" fmla="*/ 5355650 h 5492212"/>
              <a:gd name="connsiteX47" fmla="*/ 5887711 w 7036051"/>
              <a:gd name="connsiteY47" fmla="*/ 5353947 h 5492212"/>
              <a:gd name="connsiteX48" fmla="*/ 5866852 w 7036051"/>
              <a:gd name="connsiteY48" fmla="*/ 5345374 h 5492212"/>
              <a:gd name="connsiteX49" fmla="*/ 5811310 w 7036051"/>
              <a:gd name="connsiteY49" fmla="*/ 5356530 h 5492212"/>
              <a:gd name="connsiteX50" fmla="*/ 5770689 w 7036051"/>
              <a:gd name="connsiteY50" fmla="*/ 5359014 h 5492212"/>
              <a:gd name="connsiteX51" fmla="*/ 5767719 w 7036051"/>
              <a:gd name="connsiteY51" fmla="*/ 5357260 h 5492212"/>
              <a:gd name="connsiteX52" fmla="*/ 5765688 w 7036051"/>
              <a:gd name="connsiteY52" fmla="*/ 5352793 h 5492212"/>
              <a:gd name="connsiteX53" fmla="*/ 5758598 w 7036051"/>
              <a:gd name="connsiteY53" fmla="*/ 5351053 h 5492212"/>
              <a:gd name="connsiteX54" fmla="*/ 5752036 w 7036051"/>
              <a:gd name="connsiteY54" fmla="*/ 5346019 h 5492212"/>
              <a:gd name="connsiteX55" fmla="*/ 5503590 w 7036051"/>
              <a:gd name="connsiteY55" fmla="*/ 5325537 h 5492212"/>
              <a:gd name="connsiteX56" fmla="*/ 5389848 w 7036051"/>
              <a:gd name="connsiteY56" fmla="*/ 5351472 h 5492212"/>
              <a:gd name="connsiteX57" fmla="*/ 5344450 w 7036051"/>
              <a:gd name="connsiteY57" fmla="*/ 5354840 h 5492212"/>
              <a:gd name="connsiteX58" fmla="*/ 5338428 w 7036051"/>
              <a:gd name="connsiteY58" fmla="*/ 5350516 h 5492212"/>
              <a:gd name="connsiteX59" fmla="*/ 5273489 w 7036051"/>
              <a:gd name="connsiteY59" fmla="*/ 5373945 h 5492212"/>
              <a:gd name="connsiteX60" fmla="*/ 5182701 w 7036051"/>
              <a:gd name="connsiteY60" fmla="*/ 5370075 h 5492212"/>
              <a:gd name="connsiteX61" fmla="*/ 5114856 w 7036051"/>
              <a:gd name="connsiteY61" fmla="*/ 5361037 h 5492212"/>
              <a:gd name="connsiteX62" fmla="*/ 5076532 w 7036051"/>
              <a:gd name="connsiteY62" fmla="*/ 5358612 h 5492212"/>
              <a:gd name="connsiteX63" fmla="*/ 5048954 w 7036051"/>
              <a:gd name="connsiteY63" fmla="*/ 5353915 h 5492212"/>
              <a:gd name="connsiteX64" fmla="*/ 4977087 w 7036051"/>
              <a:gd name="connsiteY64" fmla="*/ 5357736 h 5492212"/>
              <a:gd name="connsiteX65" fmla="*/ 4857261 w 7036051"/>
              <a:gd name="connsiteY65" fmla="*/ 5370659 h 5492212"/>
              <a:gd name="connsiteX66" fmla="*/ 4769845 w 7036051"/>
              <a:gd name="connsiteY66" fmla="*/ 5353264 h 5492212"/>
              <a:gd name="connsiteX67" fmla="*/ 4722220 w 7036051"/>
              <a:gd name="connsiteY67" fmla="*/ 5370534 h 5492212"/>
              <a:gd name="connsiteX68" fmla="*/ 4667552 w 7036051"/>
              <a:gd name="connsiteY68" fmla="*/ 5366753 h 5492212"/>
              <a:gd name="connsiteX69" fmla="*/ 4454472 w 7036051"/>
              <a:gd name="connsiteY69" fmla="*/ 5391442 h 5492212"/>
              <a:gd name="connsiteX70" fmla="*/ 4317219 w 7036051"/>
              <a:gd name="connsiteY70" fmla="*/ 5411554 h 5492212"/>
              <a:gd name="connsiteX71" fmla="*/ 4298346 w 7036051"/>
              <a:gd name="connsiteY71" fmla="*/ 5416146 h 5492212"/>
              <a:gd name="connsiteX72" fmla="*/ 4298228 w 7036051"/>
              <a:gd name="connsiteY72" fmla="*/ 5417983 h 5492212"/>
              <a:gd name="connsiteX73" fmla="*/ 4295233 w 7036051"/>
              <a:gd name="connsiteY73" fmla="*/ 5418735 h 5492212"/>
              <a:gd name="connsiteX74" fmla="*/ 4292799 w 7036051"/>
              <a:gd name="connsiteY74" fmla="*/ 5417494 h 5492212"/>
              <a:gd name="connsiteX75" fmla="*/ 4289225 w 7036051"/>
              <a:gd name="connsiteY75" fmla="*/ 5418364 h 5492212"/>
              <a:gd name="connsiteX76" fmla="*/ 4279515 w 7036051"/>
              <a:gd name="connsiteY76" fmla="*/ 5420247 h 5492212"/>
              <a:gd name="connsiteX77" fmla="*/ 4275872 w 7036051"/>
              <a:gd name="connsiteY77" fmla="*/ 5423890 h 5492212"/>
              <a:gd name="connsiteX78" fmla="*/ 4227055 w 7036051"/>
              <a:gd name="connsiteY78" fmla="*/ 5427466 h 5492212"/>
              <a:gd name="connsiteX79" fmla="*/ 4213123 w 7036051"/>
              <a:gd name="connsiteY79" fmla="*/ 5433155 h 5492212"/>
              <a:gd name="connsiteX80" fmla="*/ 4175436 w 7036051"/>
              <a:gd name="connsiteY80" fmla="*/ 5434156 h 5492212"/>
              <a:gd name="connsiteX81" fmla="*/ 4132856 w 7036051"/>
              <a:gd name="connsiteY81" fmla="*/ 5439937 h 5492212"/>
              <a:gd name="connsiteX82" fmla="*/ 4102333 w 7036051"/>
              <a:gd name="connsiteY82" fmla="*/ 5447021 h 5492212"/>
              <a:gd name="connsiteX83" fmla="*/ 4022159 w 7036051"/>
              <a:gd name="connsiteY83" fmla="*/ 5449566 h 5492212"/>
              <a:gd name="connsiteX84" fmla="*/ 3888224 w 7036051"/>
              <a:gd name="connsiteY84" fmla="*/ 5447312 h 5492212"/>
              <a:gd name="connsiteX85" fmla="*/ 3860026 w 7036051"/>
              <a:gd name="connsiteY85" fmla="*/ 5448274 h 5492212"/>
              <a:gd name="connsiteX86" fmla="*/ 3832796 w 7036051"/>
              <a:gd name="connsiteY86" fmla="*/ 5461349 h 5492212"/>
              <a:gd name="connsiteX87" fmla="*/ 3817485 w 7036051"/>
              <a:gd name="connsiteY87" fmla="*/ 5462797 h 5492212"/>
              <a:gd name="connsiteX88" fmla="*/ 3813676 w 7036051"/>
              <a:gd name="connsiteY88" fmla="*/ 5464379 h 5492212"/>
              <a:gd name="connsiteX89" fmla="*/ 3791563 w 7036051"/>
              <a:gd name="connsiteY89" fmla="*/ 5472259 h 5492212"/>
              <a:gd name="connsiteX90" fmla="*/ 3737858 w 7036051"/>
              <a:gd name="connsiteY90" fmla="*/ 5459331 h 5492212"/>
              <a:gd name="connsiteX91" fmla="*/ 3697716 w 7036051"/>
              <a:gd name="connsiteY91" fmla="*/ 5455539 h 5492212"/>
              <a:gd name="connsiteX92" fmla="*/ 3694487 w 7036051"/>
              <a:gd name="connsiteY92" fmla="*/ 5457193 h 5492212"/>
              <a:gd name="connsiteX93" fmla="*/ 3691779 w 7036051"/>
              <a:gd name="connsiteY93" fmla="*/ 5461582 h 5492212"/>
              <a:gd name="connsiteX94" fmla="*/ 3684442 w 7036051"/>
              <a:gd name="connsiteY94" fmla="*/ 5463086 h 5492212"/>
              <a:gd name="connsiteX95" fmla="*/ 3677129 w 7036051"/>
              <a:gd name="connsiteY95" fmla="*/ 5467898 h 5492212"/>
              <a:gd name="connsiteX96" fmla="*/ 3438897 w 7036051"/>
              <a:gd name="connsiteY96" fmla="*/ 5462195 h 5492212"/>
              <a:gd name="connsiteX97" fmla="*/ 3389756 w 7036051"/>
              <a:gd name="connsiteY97" fmla="*/ 5444428 h 5492212"/>
              <a:gd name="connsiteX98" fmla="*/ 3316666 w 7036051"/>
              <a:gd name="connsiteY98" fmla="*/ 5450736 h 5492212"/>
              <a:gd name="connsiteX99" fmla="*/ 3271894 w 7036051"/>
              <a:gd name="connsiteY99" fmla="*/ 5445907 h 5492212"/>
              <a:gd name="connsiteX100" fmla="*/ 3265228 w 7036051"/>
              <a:gd name="connsiteY100" fmla="*/ 5450024 h 5492212"/>
              <a:gd name="connsiteX101" fmla="*/ 3204017 w 7036051"/>
              <a:gd name="connsiteY101" fmla="*/ 5424552 h 5492212"/>
              <a:gd name="connsiteX102" fmla="*/ 3112867 w 7036051"/>
              <a:gd name="connsiteY102" fmla="*/ 5425473 h 5492212"/>
              <a:gd name="connsiteX103" fmla="*/ 3043809 w 7036051"/>
              <a:gd name="connsiteY103" fmla="*/ 5432293 h 5492212"/>
              <a:gd name="connsiteX104" fmla="*/ 3005211 w 7036051"/>
              <a:gd name="connsiteY104" fmla="*/ 5433472 h 5492212"/>
              <a:gd name="connsiteX105" fmla="*/ 2976986 w 7036051"/>
              <a:gd name="connsiteY105" fmla="*/ 5437264 h 5492212"/>
              <a:gd name="connsiteX106" fmla="*/ 2905879 w 7036051"/>
              <a:gd name="connsiteY106" fmla="*/ 5431128 h 5492212"/>
              <a:gd name="connsiteX107" fmla="*/ 2788318 w 7036051"/>
              <a:gd name="connsiteY107" fmla="*/ 5414358 h 5492212"/>
              <a:gd name="connsiteX108" fmla="*/ 2653590 w 7036051"/>
              <a:gd name="connsiteY108" fmla="*/ 5410111 h 5492212"/>
              <a:gd name="connsiteX109" fmla="*/ 2598481 w 7036051"/>
              <a:gd name="connsiteY109" fmla="*/ 5412114 h 5492212"/>
              <a:gd name="connsiteX110" fmla="*/ 2333897 w 7036051"/>
              <a:gd name="connsiteY110" fmla="*/ 5408505 h 5492212"/>
              <a:gd name="connsiteX111" fmla="*/ 2271841 w 7036051"/>
              <a:gd name="connsiteY111" fmla="*/ 5396433 h 5492212"/>
              <a:gd name="connsiteX112" fmla="*/ 2143705 w 7036051"/>
              <a:gd name="connsiteY112" fmla="*/ 5345095 h 5492212"/>
              <a:gd name="connsiteX113" fmla="*/ 1986408 w 7036051"/>
              <a:gd name="connsiteY113" fmla="*/ 5335524 h 5492212"/>
              <a:gd name="connsiteX114" fmla="*/ 1975333 w 7036051"/>
              <a:gd name="connsiteY114" fmla="*/ 5325099 h 5492212"/>
              <a:gd name="connsiteX115" fmla="*/ 1972441 w 7036051"/>
              <a:gd name="connsiteY115" fmla="*/ 5323775 h 5492212"/>
              <a:gd name="connsiteX116" fmla="*/ 1971497 w 7036051"/>
              <a:gd name="connsiteY116" fmla="*/ 5324412 h 5492212"/>
              <a:gd name="connsiteX117" fmla="*/ 1956886 w 7036051"/>
              <a:gd name="connsiteY117" fmla="*/ 5327069 h 5492212"/>
              <a:gd name="connsiteX118" fmla="*/ 1924833 w 7036051"/>
              <a:gd name="connsiteY118" fmla="*/ 5344911 h 5492212"/>
              <a:gd name="connsiteX119" fmla="*/ 1885856 w 7036051"/>
              <a:gd name="connsiteY119" fmla="*/ 5367299 h 5492212"/>
              <a:gd name="connsiteX120" fmla="*/ 1855937 w 7036051"/>
              <a:gd name="connsiteY120" fmla="*/ 5372820 h 5492212"/>
              <a:gd name="connsiteX121" fmla="*/ 1784500 w 7036051"/>
              <a:gd name="connsiteY121" fmla="*/ 5395926 h 5492212"/>
              <a:gd name="connsiteX122" fmla="*/ 1737998 w 7036051"/>
              <a:gd name="connsiteY122" fmla="*/ 5407426 h 5492212"/>
              <a:gd name="connsiteX123" fmla="*/ 1736716 w 7036051"/>
              <a:gd name="connsiteY123" fmla="*/ 5407939 h 5492212"/>
              <a:gd name="connsiteX124" fmla="*/ 1726742 w 7036051"/>
              <a:gd name="connsiteY124" fmla="*/ 5405934 h 5492212"/>
              <a:gd name="connsiteX125" fmla="*/ 1726849 w 7036051"/>
              <a:gd name="connsiteY125" fmla="*/ 5401221 h 5492212"/>
              <a:gd name="connsiteX126" fmla="*/ 1718134 w 7036051"/>
              <a:gd name="connsiteY126" fmla="*/ 5398128 h 5492212"/>
              <a:gd name="connsiteX127" fmla="*/ 1701063 w 7036051"/>
              <a:gd name="connsiteY127" fmla="*/ 5400545 h 5492212"/>
              <a:gd name="connsiteX128" fmla="*/ 1694634 w 7036051"/>
              <a:gd name="connsiteY128" fmla="*/ 5398728 h 5492212"/>
              <a:gd name="connsiteX129" fmla="*/ 1692270 w 7036051"/>
              <a:gd name="connsiteY129" fmla="*/ 5399053 h 5492212"/>
              <a:gd name="connsiteX130" fmla="*/ 1686657 w 7036051"/>
              <a:gd name="connsiteY130" fmla="*/ 5399247 h 5492212"/>
              <a:gd name="connsiteX131" fmla="*/ 1687479 w 7036051"/>
              <a:gd name="connsiteY131" fmla="*/ 5402165 h 5492212"/>
              <a:gd name="connsiteX132" fmla="*/ 1680969 w 7036051"/>
              <a:gd name="connsiteY132" fmla="*/ 5407963 h 5492212"/>
              <a:gd name="connsiteX133" fmla="*/ 1648682 w 7036051"/>
              <a:gd name="connsiteY133" fmla="*/ 5407558 h 5492212"/>
              <a:gd name="connsiteX134" fmla="*/ 1646819 w 7036051"/>
              <a:gd name="connsiteY134" fmla="*/ 5404306 h 5492212"/>
              <a:gd name="connsiteX135" fmla="*/ 1642743 w 7036051"/>
              <a:gd name="connsiteY135" fmla="*/ 5403927 h 5492212"/>
              <a:gd name="connsiteX136" fmla="*/ 1639788 w 7036051"/>
              <a:gd name="connsiteY136" fmla="*/ 5407135 h 5492212"/>
              <a:gd name="connsiteX137" fmla="*/ 1585803 w 7036051"/>
              <a:gd name="connsiteY137" fmla="*/ 5416574 h 5492212"/>
              <a:gd name="connsiteX138" fmla="*/ 1513331 w 7036051"/>
              <a:gd name="connsiteY138" fmla="*/ 5423805 h 5492212"/>
              <a:gd name="connsiteX139" fmla="*/ 1460734 w 7036051"/>
              <a:gd name="connsiteY139" fmla="*/ 5411778 h 5492212"/>
              <a:gd name="connsiteX140" fmla="*/ 1456045 w 7036051"/>
              <a:gd name="connsiteY140" fmla="*/ 5414928 h 5492212"/>
              <a:gd name="connsiteX141" fmla="*/ 1419653 w 7036051"/>
              <a:gd name="connsiteY141" fmla="*/ 5415060 h 5492212"/>
              <a:gd name="connsiteX142" fmla="*/ 1292605 w 7036051"/>
              <a:gd name="connsiteY142" fmla="*/ 5394671 h 5492212"/>
              <a:gd name="connsiteX143" fmla="*/ 1221477 w 7036051"/>
              <a:gd name="connsiteY143" fmla="*/ 5395509 h 5492212"/>
              <a:gd name="connsiteX144" fmla="*/ 1196159 w 7036051"/>
              <a:gd name="connsiteY144" fmla="*/ 5399169 h 5492212"/>
              <a:gd name="connsiteX145" fmla="*/ 1153748 w 7036051"/>
              <a:gd name="connsiteY145" fmla="*/ 5405093 h 5492212"/>
              <a:gd name="connsiteX146" fmla="*/ 1121874 w 7036051"/>
              <a:gd name="connsiteY146" fmla="*/ 5417803 h 5492212"/>
              <a:gd name="connsiteX147" fmla="*/ 1086481 w 7036051"/>
              <a:gd name="connsiteY147" fmla="*/ 5419474 h 5492212"/>
              <a:gd name="connsiteX148" fmla="*/ 1078485 w 7036051"/>
              <a:gd name="connsiteY148" fmla="*/ 5409150 h 5492212"/>
              <a:gd name="connsiteX149" fmla="*/ 1040550 w 7036051"/>
              <a:gd name="connsiteY149" fmla="*/ 5414415 h 5492212"/>
              <a:gd name="connsiteX150" fmla="*/ 982981 w 7036051"/>
              <a:gd name="connsiteY150" fmla="*/ 5423575 h 5492212"/>
              <a:gd name="connsiteX151" fmla="*/ 949836 w 7036051"/>
              <a:gd name="connsiteY151" fmla="*/ 5426093 h 5492212"/>
              <a:gd name="connsiteX152" fmla="*/ 859237 w 7036051"/>
              <a:gd name="connsiteY152" fmla="*/ 5435973 h 5492212"/>
              <a:gd name="connsiteX153" fmla="*/ 768445 w 7036051"/>
              <a:gd name="connsiteY153" fmla="*/ 5448159 h 5492212"/>
              <a:gd name="connsiteX154" fmla="*/ 714393 w 7036051"/>
              <a:gd name="connsiteY154" fmla="*/ 5468302 h 5492212"/>
              <a:gd name="connsiteX155" fmla="*/ 639791 w 7036051"/>
              <a:gd name="connsiteY155" fmla="*/ 5476924 h 5492212"/>
              <a:gd name="connsiteX156" fmla="*/ 627266 w 7036051"/>
              <a:gd name="connsiteY156" fmla="*/ 5480260 h 5492212"/>
              <a:gd name="connsiteX157" fmla="*/ 609977 w 7036051"/>
              <a:gd name="connsiteY157" fmla="*/ 5478891 h 5492212"/>
              <a:gd name="connsiteX158" fmla="*/ 540688 w 7036051"/>
              <a:gd name="connsiteY158" fmla="*/ 5472807 h 5492212"/>
              <a:gd name="connsiteX159" fmla="*/ 486194 w 7036051"/>
              <a:gd name="connsiteY159" fmla="*/ 5462661 h 5492212"/>
              <a:gd name="connsiteX160" fmla="*/ 418164 w 7036051"/>
              <a:gd name="connsiteY160" fmla="*/ 5472485 h 5492212"/>
              <a:gd name="connsiteX161" fmla="*/ 376724 w 7036051"/>
              <a:gd name="connsiteY161" fmla="*/ 5470967 h 5492212"/>
              <a:gd name="connsiteX162" fmla="*/ 308908 w 7036051"/>
              <a:gd name="connsiteY162" fmla="*/ 5457025 h 5492212"/>
              <a:gd name="connsiteX163" fmla="*/ 219416 w 7036051"/>
              <a:gd name="connsiteY163" fmla="*/ 5463995 h 5492212"/>
              <a:gd name="connsiteX164" fmla="*/ 200977 w 7036051"/>
              <a:gd name="connsiteY164" fmla="*/ 5480608 h 5492212"/>
              <a:gd name="connsiteX165" fmla="*/ 176226 w 7036051"/>
              <a:gd name="connsiteY165" fmla="*/ 5491022 h 5492212"/>
              <a:gd name="connsiteX166" fmla="*/ 165702 w 7036051"/>
              <a:gd name="connsiteY166" fmla="*/ 5468604 h 5492212"/>
              <a:gd name="connsiteX167" fmla="*/ 88282 w 7036051"/>
              <a:gd name="connsiteY167" fmla="*/ 5453658 h 5492212"/>
              <a:gd name="connsiteX168" fmla="*/ 49602 w 7036051"/>
              <a:gd name="connsiteY168" fmla="*/ 5448762 h 5492212"/>
              <a:gd name="connsiteX169" fmla="*/ 22844 w 7036051"/>
              <a:gd name="connsiteY169" fmla="*/ 5450459 h 5492212"/>
              <a:gd name="connsiteX170" fmla="*/ 0 w 7036051"/>
              <a:gd name="connsiteY170" fmla="*/ 5447653 h 549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7036051" h="5492212">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chemeClr val="bg1"/>
          </a:solidFill>
          <a:ln>
            <a:noFill/>
          </a:ln>
          <a:effectLst>
            <a:outerShdw blurRad="50800" dist="25400" dir="5400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DCD6552F-C98B-4FBA-842F-3EF2D5ACA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099" y="585274"/>
            <a:ext cx="7036051" cy="5492212"/>
          </a:xfrm>
          <a:custGeom>
            <a:avLst/>
            <a:gdLst>
              <a:gd name="connsiteX0" fmla="*/ 0 w 7036051"/>
              <a:gd name="connsiteY0" fmla="*/ 0 h 5492212"/>
              <a:gd name="connsiteX1" fmla="*/ 7036051 w 7036051"/>
              <a:gd name="connsiteY1" fmla="*/ 0 h 5492212"/>
              <a:gd name="connsiteX2" fmla="*/ 7036051 w 7036051"/>
              <a:gd name="connsiteY2" fmla="*/ 5163846 h 5492212"/>
              <a:gd name="connsiteX3" fmla="*/ 7012593 w 7036051"/>
              <a:gd name="connsiteY3" fmla="*/ 5176898 h 5492212"/>
              <a:gd name="connsiteX4" fmla="*/ 6958601 w 7036051"/>
              <a:gd name="connsiteY4" fmla="*/ 5204359 h 5492212"/>
              <a:gd name="connsiteX5" fmla="*/ 6951226 w 7036051"/>
              <a:gd name="connsiteY5" fmla="*/ 5203241 h 5492212"/>
              <a:gd name="connsiteX6" fmla="*/ 6920864 w 7036051"/>
              <a:gd name="connsiteY6" fmla="*/ 5220003 h 5492212"/>
              <a:gd name="connsiteX7" fmla="*/ 6834841 w 7036051"/>
              <a:gd name="connsiteY7" fmla="*/ 5266115 h 5492212"/>
              <a:gd name="connsiteX8" fmla="*/ 6777937 w 7036051"/>
              <a:gd name="connsiteY8" fmla="*/ 5332502 h 5492212"/>
              <a:gd name="connsiteX9" fmla="*/ 6752874 w 7036051"/>
              <a:gd name="connsiteY9" fmla="*/ 5340428 h 5492212"/>
              <a:gd name="connsiteX10" fmla="*/ 6711115 w 7036051"/>
              <a:gd name="connsiteY10" fmla="*/ 5353924 h 5492212"/>
              <a:gd name="connsiteX11" fmla="*/ 6702149 w 7036051"/>
              <a:gd name="connsiteY11" fmla="*/ 5351500 h 5492212"/>
              <a:gd name="connsiteX12" fmla="*/ 6698458 w 7036051"/>
              <a:gd name="connsiteY12" fmla="*/ 5352743 h 5492212"/>
              <a:gd name="connsiteX13" fmla="*/ 6698049 w 7036051"/>
              <a:gd name="connsiteY13" fmla="*/ 5352570 h 5492212"/>
              <a:gd name="connsiteX14" fmla="*/ 6697297 w 7036051"/>
              <a:gd name="connsiteY14" fmla="*/ 5353134 h 5492212"/>
              <a:gd name="connsiteX15" fmla="*/ 6689118 w 7036051"/>
              <a:gd name="connsiteY15" fmla="*/ 5355890 h 5492212"/>
              <a:gd name="connsiteX16" fmla="*/ 6670605 w 7036051"/>
              <a:gd name="connsiteY16" fmla="*/ 5355427 h 5492212"/>
              <a:gd name="connsiteX17" fmla="*/ 6659606 w 7036051"/>
              <a:gd name="connsiteY17" fmla="*/ 5357084 h 5492212"/>
              <a:gd name="connsiteX18" fmla="*/ 6649636 w 7036051"/>
              <a:gd name="connsiteY18" fmla="*/ 5367869 h 5492212"/>
              <a:gd name="connsiteX19" fmla="*/ 6642159 w 7036051"/>
              <a:gd name="connsiteY19" fmla="*/ 5369506 h 5492212"/>
              <a:gd name="connsiteX20" fmla="*/ 6640764 w 7036051"/>
              <a:gd name="connsiteY20" fmla="*/ 5370991 h 5492212"/>
              <a:gd name="connsiteX21" fmla="*/ 6636665 w 7036051"/>
              <a:gd name="connsiteY21" fmla="*/ 5374002 h 5492212"/>
              <a:gd name="connsiteX22" fmla="*/ 6641287 w 7036051"/>
              <a:gd name="connsiteY22" fmla="*/ 5376181 h 5492212"/>
              <a:gd name="connsiteX23" fmla="*/ 6591018 w 7036051"/>
              <a:gd name="connsiteY23" fmla="*/ 5390981 h 5492212"/>
              <a:gd name="connsiteX24" fmla="*/ 6548326 w 7036051"/>
              <a:gd name="connsiteY24" fmla="*/ 5403583 h 5492212"/>
              <a:gd name="connsiteX25" fmla="*/ 6472868 w 7036051"/>
              <a:gd name="connsiteY25" fmla="*/ 5394733 h 5492212"/>
              <a:gd name="connsiteX26" fmla="*/ 6401194 w 7036051"/>
              <a:gd name="connsiteY26" fmla="*/ 5422870 h 5492212"/>
              <a:gd name="connsiteX27" fmla="*/ 6381961 w 7036051"/>
              <a:gd name="connsiteY27" fmla="*/ 5422940 h 5492212"/>
              <a:gd name="connsiteX28" fmla="*/ 6363834 w 7036051"/>
              <a:gd name="connsiteY28" fmla="*/ 5417751 h 5492212"/>
              <a:gd name="connsiteX29" fmla="*/ 6363997 w 7036051"/>
              <a:gd name="connsiteY29" fmla="*/ 5415912 h 5492212"/>
              <a:gd name="connsiteX30" fmla="*/ 6361124 w 7036051"/>
              <a:gd name="connsiteY30" fmla="*/ 5415066 h 5492212"/>
              <a:gd name="connsiteX31" fmla="*/ 6358507 w 7036051"/>
              <a:gd name="connsiteY31" fmla="*/ 5416224 h 5492212"/>
              <a:gd name="connsiteX32" fmla="*/ 6355073 w 7036051"/>
              <a:gd name="connsiteY32" fmla="*/ 5415242 h 5492212"/>
              <a:gd name="connsiteX33" fmla="*/ 6345676 w 7036051"/>
              <a:gd name="connsiteY33" fmla="*/ 5413049 h 5492212"/>
              <a:gd name="connsiteX34" fmla="*/ 6342596 w 7036051"/>
              <a:gd name="connsiteY34" fmla="*/ 5409297 h 5492212"/>
              <a:gd name="connsiteX35" fmla="*/ 6305742 w 7036051"/>
              <a:gd name="connsiteY35" fmla="*/ 5401622 h 5492212"/>
              <a:gd name="connsiteX36" fmla="*/ 6294445 w 7036051"/>
              <a:gd name="connsiteY36" fmla="*/ 5404149 h 5492212"/>
              <a:gd name="connsiteX37" fmla="*/ 6281414 w 7036051"/>
              <a:gd name="connsiteY37" fmla="*/ 5398024 h 5492212"/>
              <a:gd name="connsiteX38" fmla="*/ 6243972 w 7036051"/>
              <a:gd name="connsiteY38" fmla="*/ 5395807 h 5492212"/>
              <a:gd name="connsiteX39" fmla="*/ 6202379 w 7036051"/>
              <a:gd name="connsiteY39" fmla="*/ 5388661 h 5492212"/>
              <a:gd name="connsiteX40" fmla="*/ 6173010 w 7036051"/>
              <a:gd name="connsiteY40" fmla="*/ 5380606 h 5492212"/>
              <a:gd name="connsiteX41" fmla="*/ 6093421 w 7036051"/>
              <a:gd name="connsiteY41" fmla="*/ 5375473 h 5492212"/>
              <a:gd name="connsiteX42" fmla="*/ 5959474 w 7036051"/>
              <a:gd name="connsiteY42" fmla="*/ 5373386 h 5492212"/>
              <a:gd name="connsiteX43" fmla="*/ 5931492 w 7036051"/>
              <a:gd name="connsiteY43" fmla="*/ 5371513 h 5492212"/>
              <a:gd name="connsiteX44" fmla="*/ 5909558 w 7036051"/>
              <a:gd name="connsiteY44" fmla="*/ 5364228 h 5492212"/>
              <a:gd name="connsiteX45" fmla="*/ 5906319 w 7036051"/>
              <a:gd name="connsiteY45" fmla="*/ 5357590 h 5492212"/>
              <a:gd name="connsiteX46" fmla="*/ 5891268 w 7036051"/>
              <a:gd name="connsiteY46" fmla="*/ 5355650 h 5492212"/>
              <a:gd name="connsiteX47" fmla="*/ 5887711 w 7036051"/>
              <a:gd name="connsiteY47" fmla="*/ 5353947 h 5492212"/>
              <a:gd name="connsiteX48" fmla="*/ 5866852 w 7036051"/>
              <a:gd name="connsiteY48" fmla="*/ 5345374 h 5492212"/>
              <a:gd name="connsiteX49" fmla="*/ 5811310 w 7036051"/>
              <a:gd name="connsiteY49" fmla="*/ 5356530 h 5492212"/>
              <a:gd name="connsiteX50" fmla="*/ 5770689 w 7036051"/>
              <a:gd name="connsiteY50" fmla="*/ 5359014 h 5492212"/>
              <a:gd name="connsiteX51" fmla="*/ 5767719 w 7036051"/>
              <a:gd name="connsiteY51" fmla="*/ 5357260 h 5492212"/>
              <a:gd name="connsiteX52" fmla="*/ 5765688 w 7036051"/>
              <a:gd name="connsiteY52" fmla="*/ 5352793 h 5492212"/>
              <a:gd name="connsiteX53" fmla="*/ 5758598 w 7036051"/>
              <a:gd name="connsiteY53" fmla="*/ 5351053 h 5492212"/>
              <a:gd name="connsiteX54" fmla="*/ 5752036 w 7036051"/>
              <a:gd name="connsiteY54" fmla="*/ 5346019 h 5492212"/>
              <a:gd name="connsiteX55" fmla="*/ 5503590 w 7036051"/>
              <a:gd name="connsiteY55" fmla="*/ 5325537 h 5492212"/>
              <a:gd name="connsiteX56" fmla="*/ 5389848 w 7036051"/>
              <a:gd name="connsiteY56" fmla="*/ 5351472 h 5492212"/>
              <a:gd name="connsiteX57" fmla="*/ 5344450 w 7036051"/>
              <a:gd name="connsiteY57" fmla="*/ 5354840 h 5492212"/>
              <a:gd name="connsiteX58" fmla="*/ 5338428 w 7036051"/>
              <a:gd name="connsiteY58" fmla="*/ 5350516 h 5492212"/>
              <a:gd name="connsiteX59" fmla="*/ 5273489 w 7036051"/>
              <a:gd name="connsiteY59" fmla="*/ 5373945 h 5492212"/>
              <a:gd name="connsiteX60" fmla="*/ 5182701 w 7036051"/>
              <a:gd name="connsiteY60" fmla="*/ 5370075 h 5492212"/>
              <a:gd name="connsiteX61" fmla="*/ 5114856 w 7036051"/>
              <a:gd name="connsiteY61" fmla="*/ 5361037 h 5492212"/>
              <a:gd name="connsiteX62" fmla="*/ 5076532 w 7036051"/>
              <a:gd name="connsiteY62" fmla="*/ 5358612 h 5492212"/>
              <a:gd name="connsiteX63" fmla="*/ 5048954 w 7036051"/>
              <a:gd name="connsiteY63" fmla="*/ 5353915 h 5492212"/>
              <a:gd name="connsiteX64" fmla="*/ 4977087 w 7036051"/>
              <a:gd name="connsiteY64" fmla="*/ 5357736 h 5492212"/>
              <a:gd name="connsiteX65" fmla="*/ 4857261 w 7036051"/>
              <a:gd name="connsiteY65" fmla="*/ 5370659 h 5492212"/>
              <a:gd name="connsiteX66" fmla="*/ 4769845 w 7036051"/>
              <a:gd name="connsiteY66" fmla="*/ 5353264 h 5492212"/>
              <a:gd name="connsiteX67" fmla="*/ 4722220 w 7036051"/>
              <a:gd name="connsiteY67" fmla="*/ 5370534 h 5492212"/>
              <a:gd name="connsiteX68" fmla="*/ 4667552 w 7036051"/>
              <a:gd name="connsiteY68" fmla="*/ 5366753 h 5492212"/>
              <a:gd name="connsiteX69" fmla="*/ 4454472 w 7036051"/>
              <a:gd name="connsiteY69" fmla="*/ 5391442 h 5492212"/>
              <a:gd name="connsiteX70" fmla="*/ 4317219 w 7036051"/>
              <a:gd name="connsiteY70" fmla="*/ 5411554 h 5492212"/>
              <a:gd name="connsiteX71" fmla="*/ 4298346 w 7036051"/>
              <a:gd name="connsiteY71" fmla="*/ 5416146 h 5492212"/>
              <a:gd name="connsiteX72" fmla="*/ 4298228 w 7036051"/>
              <a:gd name="connsiteY72" fmla="*/ 5417983 h 5492212"/>
              <a:gd name="connsiteX73" fmla="*/ 4295233 w 7036051"/>
              <a:gd name="connsiteY73" fmla="*/ 5418735 h 5492212"/>
              <a:gd name="connsiteX74" fmla="*/ 4292799 w 7036051"/>
              <a:gd name="connsiteY74" fmla="*/ 5417494 h 5492212"/>
              <a:gd name="connsiteX75" fmla="*/ 4289225 w 7036051"/>
              <a:gd name="connsiteY75" fmla="*/ 5418364 h 5492212"/>
              <a:gd name="connsiteX76" fmla="*/ 4279515 w 7036051"/>
              <a:gd name="connsiteY76" fmla="*/ 5420247 h 5492212"/>
              <a:gd name="connsiteX77" fmla="*/ 4275872 w 7036051"/>
              <a:gd name="connsiteY77" fmla="*/ 5423890 h 5492212"/>
              <a:gd name="connsiteX78" fmla="*/ 4227055 w 7036051"/>
              <a:gd name="connsiteY78" fmla="*/ 5427466 h 5492212"/>
              <a:gd name="connsiteX79" fmla="*/ 4213123 w 7036051"/>
              <a:gd name="connsiteY79" fmla="*/ 5433155 h 5492212"/>
              <a:gd name="connsiteX80" fmla="*/ 4175436 w 7036051"/>
              <a:gd name="connsiteY80" fmla="*/ 5434156 h 5492212"/>
              <a:gd name="connsiteX81" fmla="*/ 4132856 w 7036051"/>
              <a:gd name="connsiteY81" fmla="*/ 5439937 h 5492212"/>
              <a:gd name="connsiteX82" fmla="*/ 4102333 w 7036051"/>
              <a:gd name="connsiteY82" fmla="*/ 5447021 h 5492212"/>
              <a:gd name="connsiteX83" fmla="*/ 4022159 w 7036051"/>
              <a:gd name="connsiteY83" fmla="*/ 5449566 h 5492212"/>
              <a:gd name="connsiteX84" fmla="*/ 3888224 w 7036051"/>
              <a:gd name="connsiteY84" fmla="*/ 5447312 h 5492212"/>
              <a:gd name="connsiteX85" fmla="*/ 3860026 w 7036051"/>
              <a:gd name="connsiteY85" fmla="*/ 5448274 h 5492212"/>
              <a:gd name="connsiteX86" fmla="*/ 3832796 w 7036051"/>
              <a:gd name="connsiteY86" fmla="*/ 5461349 h 5492212"/>
              <a:gd name="connsiteX87" fmla="*/ 3817485 w 7036051"/>
              <a:gd name="connsiteY87" fmla="*/ 5462797 h 5492212"/>
              <a:gd name="connsiteX88" fmla="*/ 3813676 w 7036051"/>
              <a:gd name="connsiteY88" fmla="*/ 5464379 h 5492212"/>
              <a:gd name="connsiteX89" fmla="*/ 3791563 w 7036051"/>
              <a:gd name="connsiteY89" fmla="*/ 5472259 h 5492212"/>
              <a:gd name="connsiteX90" fmla="*/ 3737858 w 7036051"/>
              <a:gd name="connsiteY90" fmla="*/ 5459331 h 5492212"/>
              <a:gd name="connsiteX91" fmla="*/ 3697716 w 7036051"/>
              <a:gd name="connsiteY91" fmla="*/ 5455539 h 5492212"/>
              <a:gd name="connsiteX92" fmla="*/ 3694487 w 7036051"/>
              <a:gd name="connsiteY92" fmla="*/ 5457193 h 5492212"/>
              <a:gd name="connsiteX93" fmla="*/ 3691779 w 7036051"/>
              <a:gd name="connsiteY93" fmla="*/ 5461582 h 5492212"/>
              <a:gd name="connsiteX94" fmla="*/ 3684442 w 7036051"/>
              <a:gd name="connsiteY94" fmla="*/ 5463086 h 5492212"/>
              <a:gd name="connsiteX95" fmla="*/ 3677129 w 7036051"/>
              <a:gd name="connsiteY95" fmla="*/ 5467898 h 5492212"/>
              <a:gd name="connsiteX96" fmla="*/ 3438897 w 7036051"/>
              <a:gd name="connsiteY96" fmla="*/ 5462195 h 5492212"/>
              <a:gd name="connsiteX97" fmla="*/ 3389756 w 7036051"/>
              <a:gd name="connsiteY97" fmla="*/ 5444428 h 5492212"/>
              <a:gd name="connsiteX98" fmla="*/ 3316666 w 7036051"/>
              <a:gd name="connsiteY98" fmla="*/ 5450736 h 5492212"/>
              <a:gd name="connsiteX99" fmla="*/ 3271894 w 7036051"/>
              <a:gd name="connsiteY99" fmla="*/ 5445907 h 5492212"/>
              <a:gd name="connsiteX100" fmla="*/ 3265228 w 7036051"/>
              <a:gd name="connsiteY100" fmla="*/ 5450024 h 5492212"/>
              <a:gd name="connsiteX101" fmla="*/ 3204017 w 7036051"/>
              <a:gd name="connsiteY101" fmla="*/ 5424552 h 5492212"/>
              <a:gd name="connsiteX102" fmla="*/ 3112867 w 7036051"/>
              <a:gd name="connsiteY102" fmla="*/ 5425473 h 5492212"/>
              <a:gd name="connsiteX103" fmla="*/ 3043809 w 7036051"/>
              <a:gd name="connsiteY103" fmla="*/ 5432293 h 5492212"/>
              <a:gd name="connsiteX104" fmla="*/ 3005211 w 7036051"/>
              <a:gd name="connsiteY104" fmla="*/ 5433472 h 5492212"/>
              <a:gd name="connsiteX105" fmla="*/ 2976986 w 7036051"/>
              <a:gd name="connsiteY105" fmla="*/ 5437264 h 5492212"/>
              <a:gd name="connsiteX106" fmla="*/ 2905879 w 7036051"/>
              <a:gd name="connsiteY106" fmla="*/ 5431128 h 5492212"/>
              <a:gd name="connsiteX107" fmla="*/ 2788318 w 7036051"/>
              <a:gd name="connsiteY107" fmla="*/ 5414358 h 5492212"/>
              <a:gd name="connsiteX108" fmla="*/ 2653590 w 7036051"/>
              <a:gd name="connsiteY108" fmla="*/ 5410111 h 5492212"/>
              <a:gd name="connsiteX109" fmla="*/ 2598481 w 7036051"/>
              <a:gd name="connsiteY109" fmla="*/ 5412114 h 5492212"/>
              <a:gd name="connsiteX110" fmla="*/ 2333897 w 7036051"/>
              <a:gd name="connsiteY110" fmla="*/ 5408505 h 5492212"/>
              <a:gd name="connsiteX111" fmla="*/ 2271841 w 7036051"/>
              <a:gd name="connsiteY111" fmla="*/ 5396433 h 5492212"/>
              <a:gd name="connsiteX112" fmla="*/ 2143705 w 7036051"/>
              <a:gd name="connsiteY112" fmla="*/ 5345095 h 5492212"/>
              <a:gd name="connsiteX113" fmla="*/ 1986408 w 7036051"/>
              <a:gd name="connsiteY113" fmla="*/ 5335524 h 5492212"/>
              <a:gd name="connsiteX114" fmla="*/ 1975333 w 7036051"/>
              <a:gd name="connsiteY114" fmla="*/ 5325099 h 5492212"/>
              <a:gd name="connsiteX115" fmla="*/ 1972441 w 7036051"/>
              <a:gd name="connsiteY115" fmla="*/ 5323775 h 5492212"/>
              <a:gd name="connsiteX116" fmla="*/ 1971497 w 7036051"/>
              <a:gd name="connsiteY116" fmla="*/ 5324412 h 5492212"/>
              <a:gd name="connsiteX117" fmla="*/ 1956886 w 7036051"/>
              <a:gd name="connsiteY117" fmla="*/ 5327069 h 5492212"/>
              <a:gd name="connsiteX118" fmla="*/ 1924833 w 7036051"/>
              <a:gd name="connsiteY118" fmla="*/ 5344911 h 5492212"/>
              <a:gd name="connsiteX119" fmla="*/ 1885856 w 7036051"/>
              <a:gd name="connsiteY119" fmla="*/ 5367299 h 5492212"/>
              <a:gd name="connsiteX120" fmla="*/ 1855937 w 7036051"/>
              <a:gd name="connsiteY120" fmla="*/ 5372820 h 5492212"/>
              <a:gd name="connsiteX121" fmla="*/ 1784500 w 7036051"/>
              <a:gd name="connsiteY121" fmla="*/ 5395926 h 5492212"/>
              <a:gd name="connsiteX122" fmla="*/ 1737998 w 7036051"/>
              <a:gd name="connsiteY122" fmla="*/ 5407426 h 5492212"/>
              <a:gd name="connsiteX123" fmla="*/ 1736716 w 7036051"/>
              <a:gd name="connsiteY123" fmla="*/ 5407939 h 5492212"/>
              <a:gd name="connsiteX124" fmla="*/ 1726742 w 7036051"/>
              <a:gd name="connsiteY124" fmla="*/ 5405934 h 5492212"/>
              <a:gd name="connsiteX125" fmla="*/ 1726849 w 7036051"/>
              <a:gd name="connsiteY125" fmla="*/ 5401221 h 5492212"/>
              <a:gd name="connsiteX126" fmla="*/ 1718134 w 7036051"/>
              <a:gd name="connsiteY126" fmla="*/ 5398128 h 5492212"/>
              <a:gd name="connsiteX127" fmla="*/ 1701063 w 7036051"/>
              <a:gd name="connsiteY127" fmla="*/ 5400545 h 5492212"/>
              <a:gd name="connsiteX128" fmla="*/ 1694634 w 7036051"/>
              <a:gd name="connsiteY128" fmla="*/ 5398728 h 5492212"/>
              <a:gd name="connsiteX129" fmla="*/ 1692270 w 7036051"/>
              <a:gd name="connsiteY129" fmla="*/ 5399053 h 5492212"/>
              <a:gd name="connsiteX130" fmla="*/ 1686657 w 7036051"/>
              <a:gd name="connsiteY130" fmla="*/ 5399247 h 5492212"/>
              <a:gd name="connsiteX131" fmla="*/ 1687479 w 7036051"/>
              <a:gd name="connsiteY131" fmla="*/ 5402165 h 5492212"/>
              <a:gd name="connsiteX132" fmla="*/ 1680969 w 7036051"/>
              <a:gd name="connsiteY132" fmla="*/ 5407963 h 5492212"/>
              <a:gd name="connsiteX133" fmla="*/ 1648682 w 7036051"/>
              <a:gd name="connsiteY133" fmla="*/ 5407558 h 5492212"/>
              <a:gd name="connsiteX134" fmla="*/ 1646819 w 7036051"/>
              <a:gd name="connsiteY134" fmla="*/ 5404306 h 5492212"/>
              <a:gd name="connsiteX135" fmla="*/ 1642743 w 7036051"/>
              <a:gd name="connsiteY135" fmla="*/ 5403927 h 5492212"/>
              <a:gd name="connsiteX136" fmla="*/ 1639788 w 7036051"/>
              <a:gd name="connsiteY136" fmla="*/ 5407135 h 5492212"/>
              <a:gd name="connsiteX137" fmla="*/ 1585803 w 7036051"/>
              <a:gd name="connsiteY137" fmla="*/ 5416574 h 5492212"/>
              <a:gd name="connsiteX138" fmla="*/ 1513331 w 7036051"/>
              <a:gd name="connsiteY138" fmla="*/ 5423805 h 5492212"/>
              <a:gd name="connsiteX139" fmla="*/ 1460734 w 7036051"/>
              <a:gd name="connsiteY139" fmla="*/ 5411778 h 5492212"/>
              <a:gd name="connsiteX140" fmla="*/ 1456045 w 7036051"/>
              <a:gd name="connsiteY140" fmla="*/ 5414928 h 5492212"/>
              <a:gd name="connsiteX141" fmla="*/ 1419653 w 7036051"/>
              <a:gd name="connsiteY141" fmla="*/ 5415060 h 5492212"/>
              <a:gd name="connsiteX142" fmla="*/ 1292605 w 7036051"/>
              <a:gd name="connsiteY142" fmla="*/ 5394671 h 5492212"/>
              <a:gd name="connsiteX143" fmla="*/ 1221477 w 7036051"/>
              <a:gd name="connsiteY143" fmla="*/ 5395509 h 5492212"/>
              <a:gd name="connsiteX144" fmla="*/ 1196159 w 7036051"/>
              <a:gd name="connsiteY144" fmla="*/ 5399169 h 5492212"/>
              <a:gd name="connsiteX145" fmla="*/ 1153748 w 7036051"/>
              <a:gd name="connsiteY145" fmla="*/ 5405093 h 5492212"/>
              <a:gd name="connsiteX146" fmla="*/ 1121874 w 7036051"/>
              <a:gd name="connsiteY146" fmla="*/ 5417803 h 5492212"/>
              <a:gd name="connsiteX147" fmla="*/ 1086481 w 7036051"/>
              <a:gd name="connsiteY147" fmla="*/ 5419474 h 5492212"/>
              <a:gd name="connsiteX148" fmla="*/ 1078485 w 7036051"/>
              <a:gd name="connsiteY148" fmla="*/ 5409150 h 5492212"/>
              <a:gd name="connsiteX149" fmla="*/ 1040550 w 7036051"/>
              <a:gd name="connsiteY149" fmla="*/ 5414415 h 5492212"/>
              <a:gd name="connsiteX150" fmla="*/ 982981 w 7036051"/>
              <a:gd name="connsiteY150" fmla="*/ 5423575 h 5492212"/>
              <a:gd name="connsiteX151" fmla="*/ 949836 w 7036051"/>
              <a:gd name="connsiteY151" fmla="*/ 5426093 h 5492212"/>
              <a:gd name="connsiteX152" fmla="*/ 859237 w 7036051"/>
              <a:gd name="connsiteY152" fmla="*/ 5435973 h 5492212"/>
              <a:gd name="connsiteX153" fmla="*/ 768445 w 7036051"/>
              <a:gd name="connsiteY153" fmla="*/ 5448159 h 5492212"/>
              <a:gd name="connsiteX154" fmla="*/ 714393 w 7036051"/>
              <a:gd name="connsiteY154" fmla="*/ 5468302 h 5492212"/>
              <a:gd name="connsiteX155" fmla="*/ 639791 w 7036051"/>
              <a:gd name="connsiteY155" fmla="*/ 5476924 h 5492212"/>
              <a:gd name="connsiteX156" fmla="*/ 627266 w 7036051"/>
              <a:gd name="connsiteY156" fmla="*/ 5480260 h 5492212"/>
              <a:gd name="connsiteX157" fmla="*/ 609977 w 7036051"/>
              <a:gd name="connsiteY157" fmla="*/ 5478891 h 5492212"/>
              <a:gd name="connsiteX158" fmla="*/ 540688 w 7036051"/>
              <a:gd name="connsiteY158" fmla="*/ 5472807 h 5492212"/>
              <a:gd name="connsiteX159" fmla="*/ 486194 w 7036051"/>
              <a:gd name="connsiteY159" fmla="*/ 5462661 h 5492212"/>
              <a:gd name="connsiteX160" fmla="*/ 418164 w 7036051"/>
              <a:gd name="connsiteY160" fmla="*/ 5472485 h 5492212"/>
              <a:gd name="connsiteX161" fmla="*/ 376724 w 7036051"/>
              <a:gd name="connsiteY161" fmla="*/ 5470967 h 5492212"/>
              <a:gd name="connsiteX162" fmla="*/ 308908 w 7036051"/>
              <a:gd name="connsiteY162" fmla="*/ 5457025 h 5492212"/>
              <a:gd name="connsiteX163" fmla="*/ 219416 w 7036051"/>
              <a:gd name="connsiteY163" fmla="*/ 5463995 h 5492212"/>
              <a:gd name="connsiteX164" fmla="*/ 200977 w 7036051"/>
              <a:gd name="connsiteY164" fmla="*/ 5480608 h 5492212"/>
              <a:gd name="connsiteX165" fmla="*/ 176226 w 7036051"/>
              <a:gd name="connsiteY165" fmla="*/ 5491022 h 5492212"/>
              <a:gd name="connsiteX166" fmla="*/ 165702 w 7036051"/>
              <a:gd name="connsiteY166" fmla="*/ 5468604 h 5492212"/>
              <a:gd name="connsiteX167" fmla="*/ 88282 w 7036051"/>
              <a:gd name="connsiteY167" fmla="*/ 5453658 h 5492212"/>
              <a:gd name="connsiteX168" fmla="*/ 49602 w 7036051"/>
              <a:gd name="connsiteY168" fmla="*/ 5448762 h 5492212"/>
              <a:gd name="connsiteX169" fmla="*/ 22844 w 7036051"/>
              <a:gd name="connsiteY169" fmla="*/ 5450459 h 5492212"/>
              <a:gd name="connsiteX170" fmla="*/ 0 w 7036051"/>
              <a:gd name="connsiteY170" fmla="*/ 5447653 h 549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7036051" h="5492212">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3C7960B-90F8-489F-E2F2-4FE294BBC05C}"/>
              </a:ext>
            </a:extLst>
          </p:cNvPr>
          <p:cNvSpPr>
            <a:spLocks noGrp="1"/>
          </p:cNvSpPr>
          <p:nvPr>
            <p:ph type="title"/>
          </p:nvPr>
        </p:nvSpPr>
        <p:spPr>
          <a:xfrm>
            <a:off x="1215900" y="1071349"/>
            <a:ext cx="5886449" cy="567487"/>
          </a:xfrm>
        </p:spPr>
        <p:txBody>
          <a:bodyPr>
            <a:normAutofit fontScale="90000"/>
          </a:bodyPr>
          <a:lstStyle/>
          <a:p>
            <a:pPr algn="ctr"/>
            <a:r>
              <a:rPr lang="en-US" sz="3300"/>
              <a:t>Land Management in Singapore</a:t>
            </a:r>
            <a:br>
              <a:rPr lang="en-US" sz="3300"/>
            </a:br>
            <a:endParaRPr lang="en-US" sz="3300" dirty="0"/>
          </a:p>
        </p:txBody>
      </p:sp>
      <p:sp>
        <p:nvSpPr>
          <p:cNvPr id="23"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05249" y="395108"/>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94D8778-9433-D624-E934-77ED46D746D5}"/>
              </a:ext>
            </a:extLst>
          </p:cNvPr>
          <p:cNvSpPr>
            <a:spLocks noGrp="1"/>
          </p:cNvSpPr>
          <p:nvPr>
            <p:ph idx="1"/>
          </p:nvPr>
        </p:nvSpPr>
        <p:spPr>
          <a:xfrm>
            <a:off x="641098" y="1608135"/>
            <a:ext cx="6877452" cy="3641729"/>
          </a:xfrm>
        </p:spPr>
        <p:txBody>
          <a:bodyPr anchor="ctr">
            <a:normAutofit/>
          </a:bodyPr>
          <a:lstStyle/>
          <a:p>
            <a:r>
              <a:rPr lang="en-US" sz="1600" dirty="0">
                <a:latin typeface="Calibri" panose="020F0502020204030204" pitchFamily="34" charset="0"/>
                <a:cs typeface="Calibri" panose="020F0502020204030204" pitchFamily="34" charset="0"/>
              </a:rPr>
              <a:t>Singapore focuses on a balance between urban development and environmental conservation</a:t>
            </a:r>
          </a:p>
          <a:p>
            <a:pPr lvl="1"/>
            <a:r>
              <a:rPr lang="en-US" sz="1600" b="1" dirty="0">
                <a:latin typeface="Calibri" panose="020F0502020204030204" pitchFamily="34" charset="0"/>
                <a:cs typeface="Calibri" panose="020F0502020204030204" pitchFamily="34" charset="0"/>
              </a:rPr>
              <a:t>Nature Conservation: </a:t>
            </a:r>
            <a:r>
              <a:rPr lang="en-US" sz="1600" dirty="0">
                <a:latin typeface="Calibri" panose="020F0502020204030204" pitchFamily="34" charset="0"/>
                <a:cs typeface="Calibri" panose="020F0502020204030204" pitchFamily="34" charset="0"/>
              </a:rPr>
              <a:t>9.35% of land for parks and nature reserves, prioritizing biodiversity. Additional 6.23% of land for community and recreational facilities.</a:t>
            </a:r>
          </a:p>
          <a:p>
            <a:pPr lvl="1"/>
            <a:r>
              <a:rPr lang="en-US" sz="1600" b="1" dirty="0">
                <a:latin typeface="Calibri" panose="020F0502020204030204" pitchFamily="34" charset="0"/>
                <a:cs typeface="Calibri" panose="020F0502020204030204" pitchFamily="34" charset="0"/>
              </a:rPr>
              <a:t>Sustainable Transport: </a:t>
            </a:r>
            <a:r>
              <a:rPr lang="en-US" sz="1600" dirty="0">
                <a:latin typeface="Calibri" panose="020F0502020204030204" pitchFamily="34" charset="0"/>
                <a:cs typeface="Calibri" panose="020F0502020204030204" pitchFamily="34" charset="0"/>
              </a:rPr>
              <a:t>11.38% allocated to build a well-connected transport infrastructure and cycle paths throughout the city, promoting public transit and cycling.</a:t>
            </a:r>
          </a:p>
          <a:p>
            <a:pPr lvl="1"/>
            <a:r>
              <a:rPr lang="en-US" sz="1600" b="1" dirty="0">
                <a:latin typeface="Calibri" panose="020F0502020204030204" pitchFamily="34" charset="0"/>
                <a:cs typeface="Calibri" panose="020F0502020204030204" pitchFamily="34" charset="0"/>
              </a:rPr>
              <a:t>Innovative Housing: </a:t>
            </a:r>
            <a:r>
              <a:rPr lang="en-US" sz="1600" dirty="0">
                <a:latin typeface="Calibri" panose="020F0502020204030204" pitchFamily="34" charset="0"/>
                <a:cs typeface="Calibri" panose="020F0502020204030204" pitchFamily="34" charset="0"/>
              </a:rPr>
              <a:t>A population of 6 million along with tourists within just 14.09% is only possible due to the high-density housing and mixed-area development plans.</a:t>
            </a:r>
          </a:p>
          <a:p>
            <a:pPr lvl="1"/>
            <a:r>
              <a:rPr lang="en-US" sz="1600" b="1" dirty="0">
                <a:latin typeface="Calibri" panose="020F0502020204030204" pitchFamily="34" charset="0"/>
                <a:cs typeface="Calibri" panose="020F0502020204030204" pitchFamily="34" charset="0"/>
              </a:rPr>
              <a:t>Economic Prioritization: </a:t>
            </a:r>
            <a:r>
              <a:rPr lang="en-US" sz="1600" dirty="0">
                <a:latin typeface="Calibri" panose="020F0502020204030204" pitchFamily="34" charset="0"/>
                <a:cs typeface="Calibri" panose="020F0502020204030204" pitchFamily="34" charset="0"/>
              </a:rPr>
              <a:t>Singapore’s economy is built on top of industry and commerce and trades using 9 harbors and ports. Hence, 12.32% of land dedicated efficiently supports its economic growth and global trade activities. </a:t>
            </a:r>
          </a:p>
          <a:p>
            <a:endParaRPr lang="en-US" sz="16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08BF84EF-07A1-60A5-7E98-4E674BB587DD}"/>
              </a:ext>
            </a:extLst>
          </p:cNvPr>
          <p:cNvPicPr>
            <a:picLocks noChangeAspect="1"/>
          </p:cNvPicPr>
          <p:nvPr/>
        </p:nvPicPr>
        <p:blipFill>
          <a:blip r:embed="rId3"/>
          <a:stretch>
            <a:fillRect/>
          </a:stretch>
        </p:blipFill>
        <p:spPr>
          <a:xfrm>
            <a:off x="2469898" y="5228136"/>
            <a:ext cx="9556449" cy="1434623"/>
          </a:xfrm>
          <a:prstGeom prst="rect">
            <a:avLst/>
          </a:prstGeom>
        </p:spPr>
      </p:pic>
    </p:spTree>
    <p:extLst>
      <p:ext uri="{BB962C8B-B14F-4D97-AF65-F5344CB8AC3E}">
        <p14:creationId xmlns:p14="http://schemas.microsoft.com/office/powerpoint/2010/main" val="17648652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7AADB56C-BA56-4D1E-A42A-A07A47444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uilding with plants growing on the side&#10;&#10;Description automatically generated">
            <a:extLst>
              <a:ext uri="{FF2B5EF4-FFF2-40B4-BE49-F238E27FC236}">
                <a16:creationId xmlns:a16="http://schemas.microsoft.com/office/drawing/2014/main" id="{481BF091-F5AA-9D5D-FD9D-01FA24F45F79}"/>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8725" r="28715" b="2"/>
          <a:stretch/>
        </p:blipFill>
        <p:spPr>
          <a:xfrm>
            <a:off x="7992975" y="1415901"/>
            <a:ext cx="3711347" cy="4713189"/>
          </a:xfrm>
          <a:prstGeom prst="rect">
            <a:avLst/>
          </a:prstGeom>
        </p:spPr>
      </p:pic>
      <p:sp>
        <p:nvSpPr>
          <p:cNvPr id="2" name="Title 1">
            <a:extLst>
              <a:ext uri="{FF2B5EF4-FFF2-40B4-BE49-F238E27FC236}">
                <a16:creationId xmlns:a16="http://schemas.microsoft.com/office/drawing/2014/main" id="{35C3A5BE-D4AB-3B3F-B090-ADD6EAA6E756}"/>
              </a:ext>
            </a:extLst>
          </p:cNvPr>
          <p:cNvSpPr>
            <a:spLocks noGrp="1"/>
          </p:cNvSpPr>
          <p:nvPr>
            <p:ph type="title"/>
          </p:nvPr>
        </p:nvSpPr>
        <p:spPr>
          <a:xfrm>
            <a:off x="838200" y="329934"/>
            <a:ext cx="10515600" cy="1341634"/>
          </a:xfrm>
        </p:spPr>
        <p:txBody>
          <a:bodyPr>
            <a:normAutofit/>
          </a:bodyPr>
          <a:lstStyle/>
          <a:p>
            <a:r>
              <a:rPr lang="en-US" sz="4000"/>
              <a:t>Additional Care For Environment Via Land</a:t>
            </a:r>
          </a:p>
        </p:txBody>
      </p:sp>
      <p:graphicFrame>
        <p:nvGraphicFramePr>
          <p:cNvPr id="5" name="Content Placeholder 2">
            <a:extLst>
              <a:ext uri="{FF2B5EF4-FFF2-40B4-BE49-F238E27FC236}">
                <a16:creationId xmlns:a16="http://schemas.microsoft.com/office/drawing/2014/main" id="{6A2DBDA6-4836-FDFD-DCF3-23F04227A776}"/>
              </a:ext>
            </a:extLst>
          </p:cNvPr>
          <p:cNvGraphicFramePr>
            <a:graphicFrameLocks noGrp="1"/>
          </p:cNvGraphicFramePr>
          <p:nvPr>
            <p:ph idx="1"/>
            <p:extLst>
              <p:ext uri="{D42A27DB-BD31-4B8C-83A1-F6EECF244321}">
                <p14:modId xmlns:p14="http://schemas.microsoft.com/office/powerpoint/2010/main" val="83909437"/>
              </p:ext>
            </p:extLst>
          </p:nvPr>
        </p:nvGraphicFramePr>
        <p:xfrm>
          <a:off x="824214" y="1415901"/>
          <a:ext cx="6803753" cy="42858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TextBox 9">
            <a:extLst>
              <a:ext uri="{FF2B5EF4-FFF2-40B4-BE49-F238E27FC236}">
                <a16:creationId xmlns:a16="http://schemas.microsoft.com/office/drawing/2014/main" id="{1176F77D-0792-DF13-1B55-A2A03A16F449}"/>
              </a:ext>
            </a:extLst>
          </p:cNvPr>
          <p:cNvSpPr txBox="1"/>
          <p:nvPr/>
        </p:nvSpPr>
        <p:spPr>
          <a:xfrm>
            <a:off x="8927695" y="5929035"/>
            <a:ext cx="244009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medium.com/the-machinery-of-government/policy-innovation-in-green-infrastructure-governance-a3ae1fe5a509">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9"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4222260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F1379E-B6C5-CC41-3153-5097FE60EE86}"/>
              </a:ext>
            </a:extLst>
          </p:cNvPr>
          <p:cNvSpPr>
            <a:spLocks noGrp="1"/>
          </p:cNvSpPr>
          <p:nvPr>
            <p:ph type="title"/>
          </p:nvPr>
        </p:nvSpPr>
        <p:spPr>
          <a:xfrm>
            <a:off x="836675" y="318457"/>
            <a:ext cx="10515600" cy="595944"/>
          </a:xfrm>
        </p:spPr>
        <p:txBody>
          <a:bodyPr>
            <a:normAutofit fontScale="90000"/>
          </a:bodyPr>
          <a:lstStyle/>
          <a:p>
            <a:r>
              <a:rPr lang="en-US" sz="5200" dirty="0"/>
              <a:t>My Suggestions for Singapore</a:t>
            </a:r>
          </a:p>
        </p:txBody>
      </p:sp>
      <p:graphicFrame>
        <p:nvGraphicFramePr>
          <p:cNvPr id="5" name="Content Placeholder 2">
            <a:extLst>
              <a:ext uri="{FF2B5EF4-FFF2-40B4-BE49-F238E27FC236}">
                <a16:creationId xmlns:a16="http://schemas.microsoft.com/office/drawing/2014/main" id="{1FD4D229-1953-B0FB-24C1-7751E0E14592}"/>
              </a:ext>
            </a:extLst>
          </p:cNvPr>
          <p:cNvGraphicFramePr>
            <a:graphicFrameLocks noGrp="1"/>
          </p:cNvGraphicFramePr>
          <p:nvPr>
            <p:ph idx="1"/>
            <p:extLst>
              <p:ext uri="{D42A27DB-BD31-4B8C-83A1-F6EECF244321}">
                <p14:modId xmlns:p14="http://schemas.microsoft.com/office/powerpoint/2010/main" val="2880023322"/>
              </p:ext>
            </p:extLst>
          </p:nvPr>
        </p:nvGraphicFramePr>
        <p:xfrm>
          <a:off x="836675" y="1232858"/>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1851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descr="A green recycle symbol with a world map&#10;&#10;Description automatically generated">
            <a:extLst>
              <a:ext uri="{FF2B5EF4-FFF2-40B4-BE49-F238E27FC236}">
                <a16:creationId xmlns:a16="http://schemas.microsoft.com/office/drawing/2014/main" id="{DF6D7B4B-3C2E-9F55-5349-03522BAA046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325438" y="2663686"/>
            <a:ext cx="1296718" cy="1218847"/>
          </a:xfrm>
          <a:prstGeom prst="rect">
            <a:avLst/>
          </a:prstGeom>
        </p:spPr>
      </p:pic>
      <p:sp>
        <p:nvSpPr>
          <p:cNvPr id="2" name="Title 1">
            <a:extLst>
              <a:ext uri="{FF2B5EF4-FFF2-40B4-BE49-F238E27FC236}">
                <a16:creationId xmlns:a16="http://schemas.microsoft.com/office/drawing/2014/main" id="{5A35694E-C343-1573-6F1B-8F87484CB93C}"/>
              </a:ext>
            </a:extLst>
          </p:cNvPr>
          <p:cNvSpPr>
            <a:spLocks noGrp="1"/>
          </p:cNvSpPr>
          <p:nvPr>
            <p:ph type="title"/>
          </p:nvPr>
        </p:nvSpPr>
        <p:spPr>
          <a:xfrm>
            <a:off x="838200" y="365125"/>
            <a:ext cx="10515600" cy="708301"/>
          </a:xfrm>
        </p:spPr>
        <p:txBody>
          <a:bodyPr/>
          <a:lstStyle/>
          <a:p>
            <a:r>
              <a:rPr lang="en-US" dirty="0"/>
              <a:t>Waste Management Overview</a:t>
            </a:r>
          </a:p>
        </p:txBody>
      </p:sp>
      <p:graphicFrame>
        <p:nvGraphicFramePr>
          <p:cNvPr id="44" name="Content Placeholder 2">
            <a:extLst>
              <a:ext uri="{FF2B5EF4-FFF2-40B4-BE49-F238E27FC236}">
                <a16:creationId xmlns:a16="http://schemas.microsoft.com/office/drawing/2014/main" id="{709BEFB5-7B1A-ADAC-188B-EA08EC9DD2FA}"/>
              </a:ext>
            </a:extLst>
          </p:cNvPr>
          <p:cNvGraphicFramePr>
            <a:graphicFrameLocks noGrp="1"/>
          </p:cNvGraphicFramePr>
          <p:nvPr>
            <p:ph idx="1"/>
            <p:extLst>
              <p:ext uri="{D42A27DB-BD31-4B8C-83A1-F6EECF244321}">
                <p14:modId xmlns:p14="http://schemas.microsoft.com/office/powerpoint/2010/main" val="853638514"/>
              </p:ext>
            </p:extLst>
          </p:nvPr>
        </p:nvGraphicFramePr>
        <p:xfrm>
          <a:off x="838200" y="1073426"/>
          <a:ext cx="10515600" cy="29584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5" name="Picture 44" descr="A graph with numbers and bars&#10;&#10;Description automatically generated">
            <a:extLst>
              <a:ext uri="{FF2B5EF4-FFF2-40B4-BE49-F238E27FC236}">
                <a16:creationId xmlns:a16="http://schemas.microsoft.com/office/drawing/2014/main" id="{61ED0DF6-4E7E-01D1-44D5-4EA10BD04C0C}"/>
              </a:ext>
            </a:extLst>
          </p:cNvPr>
          <p:cNvPicPr>
            <a:picLocks noChangeAspect="1"/>
          </p:cNvPicPr>
          <p:nvPr/>
        </p:nvPicPr>
        <p:blipFill>
          <a:blip r:embed="rId9"/>
          <a:stretch>
            <a:fillRect/>
          </a:stretch>
        </p:blipFill>
        <p:spPr>
          <a:xfrm>
            <a:off x="1734328" y="4093956"/>
            <a:ext cx="8723343" cy="2398919"/>
          </a:xfrm>
          <a:prstGeom prst="rect">
            <a:avLst/>
          </a:prstGeom>
          <a:ln>
            <a:solidFill>
              <a:schemeClr val="tx1"/>
            </a:solidFill>
          </a:ln>
        </p:spPr>
      </p:pic>
    </p:spTree>
    <p:extLst>
      <p:ext uri="{BB962C8B-B14F-4D97-AF65-F5344CB8AC3E}">
        <p14:creationId xmlns:p14="http://schemas.microsoft.com/office/powerpoint/2010/main" val="3798167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9A002C20-86F6-46B0-8392-A37CAC548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9C042E-BEFA-DA95-0AEF-6EDB26D3475A}"/>
              </a:ext>
            </a:extLst>
          </p:cNvPr>
          <p:cNvSpPr>
            <a:spLocks noGrp="1"/>
          </p:cNvSpPr>
          <p:nvPr>
            <p:ph type="title"/>
          </p:nvPr>
        </p:nvSpPr>
        <p:spPr>
          <a:xfrm>
            <a:off x="836676" y="519057"/>
            <a:ext cx="10515600" cy="1325563"/>
          </a:xfrm>
        </p:spPr>
        <p:txBody>
          <a:bodyPr>
            <a:normAutofit/>
          </a:bodyPr>
          <a:lstStyle/>
          <a:p>
            <a:r>
              <a:rPr lang="en-US" sz="4100" dirty="0"/>
              <a:t>Waste Disposal and Recycling Trends (2016-2022)</a:t>
            </a:r>
            <a:br>
              <a:rPr lang="en-US" sz="4100" dirty="0"/>
            </a:br>
            <a:endParaRPr lang="en-US" sz="4100" dirty="0"/>
          </a:p>
        </p:txBody>
      </p:sp>
      <p:sp>
        <p:nvSpPr>
          <p:cNvPr id="80" name="Freeform: Shape 79">
            <a:extLst>
              <a:ext uri="{FF2B5EF4-FFF2-40B4-BE49-F238E27FC236}">
                <a16:creationId xmlns:a16="http://schemas.microsoft.com/office/drawing/2014/main" id="{C2972F54-37E5-4215-8174-927CD8DD4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45247" y="1844620"/>
            <a:ext cx="5004044" cy="4257439"/>
          </a:xfrm>
          <a:custGeom>
            <a:avLst/>
            <a:gdLst>
              <a:gd name="connsiteX0" fmla="*/ 4996703 w 5004044"/>
              <a:gd name="connsiteY0" fmla="*/ 1884419 h 4257439"/>
              <a:gd name="connsiteX1" fmla="*/ 4999558 w 5004044"/>
              <a:gd name="connsiteY1" fmla="*/ 1895448 h 4257439"/>
              <a:gd name="connsiteX2" fmla="*/ 4998919 w 5004044"/>
              <a:gd name="connsiteY2" fmla="*/ 1955002 h 4257439"/>
              <a:gd name="connsiteX3" fmla="*/ 4997257 w 5004044"/>
              <a:gd name="connsiteY3" fmla="*/ 1954563 h 4257439"/>
              <a:gd name="connsiteX4" fmla="*/ 4997288 w 5004044"/>
              <a:gd name="connsiteY4" fmla="*/ 1935420 h 4257439"/>
              <a:gd name="connsiteX5" fmla="*/ 4996971 w 5004044"/>
              <a:gd name="connsiteY5" fmla="*/ 1897199 h 4257439"/>
              <a:gd name="connsiteX6" fmla="*/ 4995619 w 5004044"/>
              <a:gd name="connsiteY6" fmla="*/ 1855413 h 4257439"/>
              <a:gd name="connsiteX7" fmla="*/ 4996377 w 5004044"/>
              <a:gd name="connsiteY7" fmla="*/ 1868871 h 4257439"/>
              <a:gd name="connsiteX8" fmla="*/ 4996703 w 5004044"/>
              <a:gd name="connsiteY8" fmla="*/ 1884419 h 4257439"/>
              <a:gd name="connsiteX9" fmla="*/ 4993479 w 5004044"/>
              <a:gd name="connsiteY9" fmla="*/ 1871969 h 4257439"/>
              <a:gd name="connsiteX10" fmla="*/ 4994448 w 5004044"/>
              <a:gd name="connsiteY10" fmla="*/ 1857988 h 4257439"/>
              <a:gd name="connsiteX11" fmla="*/ 4995619 w 5004044"/>
              <a:gd name="connsiteY11" fmla="*/ 1855413 h 4257439"/>
              <a:gd name="connsiteX12" fmla="*/ 561880 w 5004044"/>
              <a:gd name="connsiteY12" fmla="*/ 1402651 h 4257439"/>
              <a:gd name="connsiteX13" fmla="*/ 559343 w 5004044"/>
              <a:gd name="connsiteY13" fmla="*/ 1406893 h 4257439"/>
              <a:gd name="connsiteX14" fmla="*/ 576521 w 5004044"/>
              <a:gd name="connsiteY14" fmla="*/ 1419992 h 4257439"/>
              <a:gd name="connsiteX15" fmla="*/ 596259 w 5004044"/>
              <a:gd name="connsiteY15" fmla="*/ 1423150 h 4257439"/>
              <a:gd name="connsiteX16" fmla="*/ 561880 w 5004044"/>
              <a:gd name="connsiteY16" fmla="*/ 1402651 h 4257439"/>
              <a:gd name="connsiteX17" fmla="*/ 741490 w 5004044"/>
              <a:gd name="connsiteY17" fmla="*/ 927208 h 4257439"/>
              <a:gd name="connsiteX18" fmla="*/ 944973 w 5004044"/>
              <a:gd name="connsiteY18" fmla="*/ 1054807 h 4257439"/>
              <a:gd name="connsiteX19" fmla="*/ 947781 w 5004044"/>
              <a:gd name="connsiteY19" fmla="*/ 1050516 h 4257439"/>
              <a:gd name="connsiteX20" fmla="*/ 741490 w 5004044"/>
              <a:gd name="connsiteY20" fmla="*/ 927208 h 4257439"/>
              <a:gd name="connsiteX21" fmla="*/ 4437179 w 5004044"/>
              <a:gd name="connsiteY21" fmla="*/ 969 h 4257439"/>
              <a:gd name="connsiteX22" fmla="*/ 4444201 w 5004044"/>
              <a:gd name="connsiteY22" fmla="*/ 18389 h 4257439"/>
              <a:gd name="connsiteX23" fmla="*/ 4430319 w 5004044"/>
              <a:gd name="connsiteY23" fmla="*/ 49621 h 4257439"/>
              <a:gd name="connsiteX24" fmla="*/ 4455614 w 5004044"/>
              <a:gd name="connsiteY24" fmla="*/ 105249 h 4257439"/>
              <a:gd name="connsiteX25" fmla="*/ 4563529 w 5004044"/>
              <a:gd name="connsiteY25" fmla="*/ 89046 h 4257439"/>
              <a:gd name="connsiteX26" fmla="*/ 4575967 w 5004044"/>
              <a:gd name="connsiteY26" fmla="*/ 105828 h 4257439"/>
              <a:gd name="connsiteX27" fmla="*/ 4581177 w 5004044"/>
              <a:gd name="connsiteY27" fmla="*/ 187773 h 4257439"/>
              <a:gd name="connsiteX28" fmla="*/ 4586660 w 5004044"/>
              <a:gd name="connsiteY28" fmla="*/ 207364 h 4257439"/>
              <a:gd name="connsiteX29" fmla="*/ 4601641 w 5004044"/>
              <a:gd name="connsiteY29" fmla="*/ 294858 h 4257439"/>
              <a:gd name="connsiteX30" fmla="*/ 4662523 w 5004044"/>
              <a:gd name="connsiteY30" fmla="*/ 423590 h 4257439"/>
              <a:gd name="connsiteX31" fmla="*/ 4724560 w 5004044"/>
              <a:gd name="connsiteY31" fmla="*/ 497719 h 4257439"/>
              <a:gd name="connsiteX32" fmla="*/ 4732841 w 5004044"/>
              <a:gd name="connsiteY32" fmla="*/ 519029 h 4257439"/>
              <a:gd name="connsiteX33" fmla="*/ 4749643 w 5004044"/>
              <a:gd name="connsiteY33" fmla="*/ 604622 h 4257439"/>
              <a:gd name="connsiteX34" fmla="*/ 4744753 w 5004044"/>
              <a:gd name="connsiteY34" fmla="*/ 623512 h 4257439"/>
              <a:gd name="connsiteX35" fmla="*/ 4720006 w 5004044"/>
              <a:gd name="connsiteY35" fmla="*/ 649070 h 4257439"/>
              <a:gd name="connsiteX36" fmla="*/ 4700653 w 5004044"/>
              <a:gd name="connsiteY36" fmla="*/ 704672 h 4257439"/>
              <a:gd name="connsiteX37" fmla="*/ 4662297 w 5004044"/>
              <a:gd name="connsiteY37" fmla="*/ 786401 h 4257439"/>
              <a:gd name="connsiteX38" fmla="*/ 4642954 w 5004044"/>
              <a:gd name="connsiteY38" fmla="*/ 811006 h 4257439"/>
              <a:gd name="connsiteX39" fmla="*/ 4658781 w 5004044"/>
              <a:gd name="connsiteY39" fmla="*/ 824342 h 4257439"/>
              <a:gd name="connsiteX40" fmla="*/ 4713981 w 5004044"/>
              <a:gd name="connsiteY40" fmla="*/ 916441 h 4257439"/>
              <a:gd name="connsiteX41" fmla="*/ 4642145 w 5004044"/>
              <a:gd name="connsiteY41" fmla="*/ 1035706 h 4257439"/>
              <a:gd name="connsiteX42" fmla="*/ 4604059 w 5004044"/>
              <a:gd name="connsiteY42" fmla="*/ 1073741 h 4257439"/>
              <a:gd name="connsiteX43" fmla="*/ 4680437 w 5004044"/>
              <a:gd name="connsiteY43" fmla="*/ 1071013 h 4257439"/>
              <a:gd name="connsiteX44" fmla="*/ 4708843 w 5004044"/>
              <a:gd name="connsiteY44" fmla="*/ 1110593 h 4257439"/>
              <a:gd name="connsiteX45" fmla="*/ 4721433 w 5004044"/>
              <a:gd name="connsiteY45" fmla="*/ 1130828 h 4257439"/>
              <a:gd name="connsiteX46" fmla="*/ 4799050 w 5004044"/>
              <a:gd name="connsiteY46" fmla="*/ 1256288 h 4257439"/>
              <a:gd name="connsiteX47" fmla="*/ 4788849 w 5004044"/>
              <a:gd name="connsiteY47" fmla="*/ 1296992 h 4257439"/>
              <a:gd name="connsiteX48" fmla="*/ 4677593 w 5004044"/>
              <a:gd name="connsiteY48" fmla="*/ 1504814 h 4257439"/>
              <a:gd name="connsiteX49" fmla="*/ 4806838 w 5004044"/>
              <a:gd name="connsiteY49" fmla="*/ 1534504 h 4257439"/>
              <a:gd name="connsiteX50" fmla="*/ 4818253 w 5004044"/>
              <a:gd name="connsiteY50" fmla="*/ 1621364 h 4257439"/>
              <a:gd name="connsiteX51" fmla="*/ 4887405 w 5004044"/>
              <a:gd name="connsiteY51" fmla="*/ 1708784 h 4257439"/>
              <a:gd name="connsiteX52" fmla="*/ 4987017 w 5004044"/>
              <a:gd name="connsiteY52" fmla="*/ 1847008 h 4257439"/>
              <a:gd name="connsiteX53" fmla="*/ 4993479 w 5004044"/>
              <a:gd name="connsiteY53" fmla="*/ 1871969 h 4257439"/>
              <a:gd name="connsiteX54" fmla="*/ 4993260 w 5004044"/>
              <a:gd name="connsiteY54" fmla="*/ 1875137 h 4257439"/>
              <a:gd name="connsiteX55" fmla="*/ 4990437 w 5004044"/>
              <a:gd name="connsiteY55" fmla="*/ 1933934 h 4257439"/>
              <a:gd name="connsiteX56" fmla="*/ 4989378 w 5004044"/>
              <a:gd name="connsiteY56" fmla="*/ 1952477 h 4257439"/>
              <a:gd name="connsiteX57" fmla="*/ 4982628 w 5004044"/>
              <a:gd name="connsiteY57" fmla="*/ 1950690 h 4257439"/>
              <a:gd name="connsiteX58" fmla="*/ 4970479 w 5004044"/>
              <a:gd name="connsiteY58" fmla="*/ 1944168 h 4257439"/>
              <a:gd name="connsiteX59" fmla="*/ 4961645 w 5004044"/>
              <a:gd name="connsiteY59" fmla="*/ 1968944 h 4257439"/>
              <a:gd name="connsiteX60" fmla="*/ 4980262 w 5004044"/>
              <a:gd name="connsiteY60" fmla="*/ 2014997 h 4257439"/>
              <a:gd name="connsiteX61" fmla="*/ 4988607 w 5004044"/>
              <a:gd name="connsiteY61" fmla="*/ 1965973 h 4257439"/>
              <a:gd name="connsiteX62" fmla="*/ 4989378 w 5004044"/>
              <a:gd name="connsiteY62" fmla="*/ 1952477 h 4257439"/>
              <a:gd name="connsiteX63" fmla="*/ 4997257 w 5004044"/>
              <a:gd name="connsiteY63" fmla="*/ 1954563 h 4257439"/>
              <a:gd name="connsiteX64" fmla="*/ 4997217 w 5004044"/>
              <a:gd name="connsiteY64" fmla="*/ 1978557 h 4257439"/>
              <a:gd name="connsiteX65" fmla="*/ 4990810 w 5004044"/>
              <a:gd name="connsiteY65" fmla="*/ 2100744 h 4257439"/>
              <a:gd name="connsiteX66" fmla="*/ 4889713 w 5004044"/>
              <a:gd name="connsiteY66" fmla="*/ 2285583 h 4257439"/>
              <a:gd name="connsiteX67" fmla="*/ 4803440 w 5004044"/>
              <a:gd name="connsiteY67" fmla="*/ 2367231 h 4257439"/>
              <a:gd name="connsiteX68" fmla="*/ 4613356 w 5004044"/>
              <a:gd name="connsiteY68" fmla="*/ 2702512 h 4257439"/>
              <a:gd name="connsiteX69" fmla="*/ 4553563 w 5004044"/>
              <a:gd name="connsiteY69" fmla="*/ 2810797 h 4257439"/>
              <a:gd name="connsiteX70" fmla="*/ 4602347 w 5004044"/>
              <a:gd name="connsiteY70" fmla="*/ 2836976 h 4257439"/>
              <a:gd name="connsiteX71" fmla="*/ 4516285 w 5004044"/>
              <a:gd name="connsiteY71" fmla="*/ 2954642 h 4257439"/>
              <a:gd name="connsiteX72" fmla="*/ 4414507 w 5004044"/>
              <a:gd name="connsiteY72" fmla="*/ 3086467 h 4257439"/>
              <a:gd name="connsiteX73" fmla="*/ 2327617 w 5004044"/>
              <a:gd name="connsiteY73" fmla="*/ 4253752 h 4257439"/>
              <a:gd name="connsiteX74" fmla="*/ 1214971 w 5004044"/>
              <a:gd name="connsiteY74" fmla="*/ 4203137 h 4257439"/>
              <a:gd name="connsiteX75" fmla="*/ 894535 w 5004044"/>
              <a:gd name="connsiteY75" fmla="*/ 4109150 h 4257439"/>
              <a:gd name="connsiteX76" fmla="*/ 781596 w 5004044"/>
              <a:gd name="connsiteY76" fmla="*/ 3991505 h 4257439"/>
              <a:gd name="connsiteX77" fmla="*/ 742373 w 5004044"/>
              <a:gd name="connsiteY77" fmla="*/ 3959843 h 4257439"/>
              <a:gd name="connsiteX78" fmla="*/ 646723 w 5004044"/>
              <a:gd name="connsiteY78" fmla="*/ 3926438 h 4257439"/>
              <a:gd name="connsiteX79" fmla="*/ 478839 w 5004044"/>
              <a:gd name="connsiteY79" fmla="*/ 3847272 h 4257439"/>
              <a:gd name="connsiteX80" fmla="*/ 537744 w 5004044"/>
              <a:gd name="connsiteY80" fmla="*/ 3812205 h 4257439"/>
              <a:gd name="connsiteX81" fmla="*/ 712950 w 5004044"/>
              <a:gd name="connsiteY81" fmla="*/ 3847065 h 4257439"/>
              <a:gd name="connsiteX82" fmla="*/ 839053 w 5004044"/>
              <a:gd name="connsiteY82" fmla="*/ 3842201 h 4257439"/>
              <a:gd name="connsiteX83" fmla="*/ 657388 w 5004044"/>
              <a:gd name="connsiteY83" fmla="*/ 3759142 h 4257439"/>
              <a:gd name="connsiteX84" fmla="*/ 479902 w 5004044"/>
              <a:gd name="connsiteY84" fmla="*/ 3640872 h 4257439"/>
              <a:gd name="connsiteX85" fmla="*/ 612982 w 5004044"/>
              <a:gd name="connsiteY85" fmla="*/ 3646162 h 4257439"/>
              <a:gd name="connsiteX86" fmla="*/ 617779 w 5004044"/>
              <a:gd name="connsiteY86" fmla="*/ 3625073 h 4257439"/>
              <a:gd name="connsiteX87" fmla="*/ 495792 w 5004044"/>
              <a:gd name="connsiteY87" fmla="*/ 3468542 h 4257439"/>
              <a:gd name="connsiteX88" fmla="*/ 436221 w 5004044"/>
              <a:gd name="connsiteY88" fmla="*/ 3407261 h 4257439"/>
              <a:gd name="connsiteX89" fmla="*/ 172652 w 5004044"/>
              <a:gd name="connsiteY89" fmla="*/ 3237768 h 4257439"/>
              <a:gd name="connsiteX90" fmla="*/ 417805 w 5004044"/>
              <a:gd name="connsiteY90" fmla="*/ 3290959 h 4257439"/>
              <a:gd name="connsiteX91" fmla="*/ 159629 w 5004044"/>
              <a:gd name="connsiteY91" fmla="*/ 3126522 h 4257439"/>
              <a:gd name="connsiteX92" fmla="*/ 35515 w 5004044"/>
              <a:gd name="connsiteY92" fmla="*/ 3070942 h 4257439"/>
              <a:gd name="connsiteX93" fmla="*/ 3001 w 5004044"/>
              <a:gd name="connsiteY93" fmla="*/ 3030820 h 4257439"/>
              <a:gd name="connsiteX94" fmla="*/ 56337 w 5004044"/>
              <a:gd name="connsiteY94" fmla="*/ 3011602 h 4257439"/>
              <a:gd name="connsiteX95" fmla="*/ 221626 w 5004044"/>
              <a:gd name="connsiteY95" fmla="*/ 3000137 h 4257439"/>
              <a:gd name="connsiteX96" fmla="*/ 12079 w 5004044"/>
              <a:gd name="connsiteY96" fmla="*/ 2895750 h 4257439"/>
              <a:gd name="connsiteX97" fmla="*/ 165389 w 5004044"/>
              <a:gd name="connsiteY97" fmla="*/ 2890511 h 4257439"/>
              <a:gd name="connsiteX98" fmla="*/ 206743 w 5004044"/>
              <a:gd name="connsiteY98" fmla="*/ 2827546 h 4257439"/>
              <a:gd name="connsiteX99" fmla="*/ 273631 w 5004044"/>
              <a:gd name="connsiteY99" fmla="*/ 2725917 h 4257439"/>
              <a:gd name="connsiteX100" fmla="*/ 320364 w 5004044"/>
              <a:gd name="connsiteY100" fmla="*/ 2667696 h 4257439"/>
              <a:gd name="connsiteX101" fmla="*/ 334074 w 5004044"/>
              <a:gd name="connsiteY101" fmla="*/ 2507770 h 4257439"/>
              <a:gd name="connsiteX102" fmla="*/ 284207 w 5004044"/>
              <a:gd name="connsiteY102" fmla="*/ 2344516 h 4257439"/>
              <a:gd name="connsiteX103" fmla="*/ 166166 w 5004044"/>
              <a:gd name="connsiteY103" fmla="*/ 2278376 h 4257439"/>
              <a:gd name="connsiteX104" fmla="*/ 194891 w 5004044"/>
              <a:gd name="connsiteY104" fmla="*/ 2175576 h 4257439"/>
              <a:gd name="connsiteX105" fmla="*/ 440332 w 5004044"/>
              <a:gd name="connsiteY105" fmla="*/ 2191712 h 4257439"/>
              <a:gd name="connsiteX106" fmla="*/ 63051 w 5004044"/>
              <a:gd name="connsiteY106" fmla="*/ 1942979 h 4257439"/>
              <a:gd name="connsiteX107" fmla="*/ 123612 w 5004044"/>
              <a:gd name="connsiteY107" fmla="*/ 1920903 h 4257439"/>
              <a:gd name="connsiteX108" fmla="*/ 120386 w 5004044"/>
              <a:gd name="connsiteY108" fmla="*/ 1903128 h 4257439"/>
              <a:gd name="connsiteX109" fmla="*/ 119318 w 5004044"/>
              <a:gd name="connsiteY109" fmla="*/ 1791355 h 4257439"/>
              <a:gd name="connsiteX110" fmla="*/ 127081 w 5004044"/>
              <a:gd name="connsiteY110" fmla="*/ 1738431 h 4257439"/>
              <a:gd name="connsiteX111" fmla="*/ 108310 w 5004044"/>
              <a:gd name="connsiteY111" fmla="*/ 1682600 h 4257439"/>
              <a:gd name="connsiteX112" fmla="*/ 385468 w 5004044"/>
              <a:gd name="connsiteY112" fmla="*/ 1739315 h 4257439"/>
              <a:gd name="connsiteX113" fmla="*/ 599777 w 5004044"/>
              <a:gd name="connsiteY113" fmla="*/ 1722044 h 4257439"/>
              <a:gd name="connsiteX114" fmla="*/ 593006 w 5004044"/>
              <a:gd name="connsiteY114" fmla="*/ 1716597 h 4257439"/>
              <a:gd name="connsiteX115" fmla="*/ 485736 w 5004044"/>
              <a:gd name="connsiteY115" fmla="*/ 1591625 h 4257439"/>
              <a:gd name="connsiteX116" fmla="*/ 481534 w 5004044"/>
              <a:gd name="connsiteY116" fmla="*/ 1588888 h 4257439"/>
              <a:gd name="connsiteX117" fmla="*/ 461623 w 5004044"/>
              <a:gd name="connsiteY117" fmla="*/ 1569314 h 4257439"/>
              <a:gd name="connsiteX118" fmla="*/ 441172 w 5004044"/>
              <a:gd name="connsiteY118" fmla="*/ 1549836 h 4257439"/>
              <a:gd name="connsiteX119" fmla="*/ 438173 w 5004044"/>
              <a:gd name="connsiteY119" fmla="*/ 1549732 h 4257439"/>
              <a:gd name="connsiteX120" fmla="*/ 409482 w 5004044"/>
              <a:gd name="connsiteY120" fmla="*/ 1509886 h 4257439"/>
              <a:gd name="connsiteX121" fmla="*/ 401143 w 5004044"/>
              <a:gd name="connsiteY121" fmla="*/ 1480995 h 4257439"/>
              <a:gd name="connsiteX122" fmla="*/ 370772 w 5004044"/>
              <a:gd name="connsiteY122" fmla="*/ 1452514 h 4257439"/>
              <a:gd name="connsiteX123" fmla="*/ 339699 w 5004044"/>
              <a:gd name="connsiteY123" fmla="*/ 1426688 h 4257439"/>
              <a:gd name="connsiteX124" fmla="*/ 265593 w 5004044"/>
              <a:gd name="connsiteY124" fmla="*/ 1412885 h 4257439"/>
              <a:gd name="connsiteX125" fmla="*/ 215085 w 5004044"/>
              <a:gd name="connsiteY125" fmla="*/ 1372144 h 4257439"/>
              <a:gd name="connsiteX126" fmla="*/ 274865 w 5004044"/>
              <a:gd name="connsiteY126" fmla="*/ 1375825 h 4257439"/>
              <a:gd name="connsiteX127" fmla="*/ 219220 w 5004044"/>
              <a:gd name="connsiteY127" fmla="*/ 1329666 h 4257439"/>
              <a:gd name="connsiteX128" fmla="*/ 187322 w 5004044"/>
              <a:gd name="connsiteY128" fmla="*/ 1278682 h 4257439"/>
              <a:gd name="connsiteX129" fmla="*/ 189878 w 5004044"/>
              <a:gd name="connsiteY129" fmla="*/ 1262417 h 4257439"/>
              <a:gd name="connsiteX130" fmla="*/ 204036 w 5004044"/>
              <a:gd name="connsiteY130" fmla="*/ 1262449 h 4257439"/>
              <a:gd name="connsiteX131" fmla="*/ 256133 w 5004044"/>
              <a:gd name="connsiteY131" fmla="*/ 1295950 h 4257439"/>
              <a:gd name="connsiteX132" fmla="*/ 323760 w 5004044"/>
              <a:gd name="connsiteY132" fmla="*/ 1342208 h 4257439"/>
              <a:gd name="connsiteX133" fmla="*/ 219957 w 5004044"/>
              <a:gd name="connsiteY133" fmla="*/ 1252997 h 4257439"/>
              <a:gd name="connsiteX134" fmla="*/ 145267 w 5004044"/>
              <a:gd name="connsiteY134" fmla="*/ 1188376 h 4257439"/>
              <a:gd name="connsiteX135" fmla="*/ 127649 w 5004044"/>
              <a:gd name="connsiteY135" fmla="*/ 1140248 h 4257439"/>
              <a:gd name="connsiteX136" fmla="*/ 133301 w 5004044"/>
              <a:gd name="connsiteY136" fmla="*/ 1126283 h 4257439"/>
              <a:gd name="connsiteX137" fmla="*/ 144665 w 5004044"/>
              <a:gd name="connsiteY137" fmla="*/ 1130919 h 4257439"/>
              <a:gd name="connsiteX138" fmla="*/ 154924 w 5004044"/>
              <a:gd name="connsiteY138" fmla="*/ 1141443 h 4257439"/>
              <a:gd name="connsiteX139" fmla="*/ 263706 w 5004044"/>
              <a:gd name="connsiteY139" fmla="*/ 1219972 h 4257439"/>
              <a:gd name="connsiteX140" fmla="*/ 423231 w 5004044"/>
              <a:gd name="connsiteY140" fmla="*/ 1325916 h 4257439"/>
              <a:gd name="connsiteX141" fmla="*/ 486543 w 5004044"/>
              <a:gd name="connsiteY141" fmla="*/ 1341940 h 4257439"/>
              <a:gd name="connsiteX142" fmla="*/ 305459 w 5004044"/>
              <a:gd name="connsiteY142" fmla="*/ 1191095 h 4257439"/>
              <a:gd name="connsiteX143" fmla="*/ 165967 w 5004044"/>
              <a:gd name="connsiteY143" fmla="*/ 995271 h 4257439"/>
              <a:gd name="connsiteX144" fmla="*/ 148803 w 5004044"/>
              <a:gd name="connsiteY144" fmla="*/ 982487 h 4257439"/>
              <a:gd name="connsiteX145" fmla="*/ 142975 w 5004044"/>
              <a:gd name="connsiteY145" fmla="*/ 973711 h 4257439"/>
              <a:gd name="connsiteX146" fmla="*/ 107228 w 5004044"/>
              <a:gd name="connsiteY146" fmla="*/ 903165 h 4257439"/>
              <a:gd name="connsiteX147" fmla="*/ 103961 w 5004044"/>
              <a:gd name="connsiteY147" fmla="*/ 884449 h 4257439"/>
              <a:gd name="connsiteX148" fmla="*/ 105398 w 5004044"/>
              <a:gd name="connsiteY148" fmla="*/ 848773 h 4257439"/>
              <a:gd name="connsiteX149" fmla="*/ 96106 w 5004044"/>
              <a:gd name="connsiteY149" fmla="*/ 829222 h 4257439"/>
              <a:gd name="connsiteX150" fmla="*/ 95233 w 5004044"/>
              <a:gd name="connsiteY150" fmla="*/ 815459 h 4257439"/>
              <a:gd name="connsiteX151" fmla="*/ 108754 w 5004044"/>
              <a:gd name="connsiteY151" fmla="*/ 813390 h 4257439"/>
              <a:gd name="connsiteX152" fmla="*/ 149184 w 5004044"/>
              <a:gd name="connsiteY152" fmla="*/ 854012 h 4257439"/>
              <a:gd name="connsiteX153" fmla="*/ 169922 w 5004044"/>
              <a:gd name="connsiteY153" fmla="*/ 855094 h 4257439"/>
              <a:gd name="connsiteX154" fmla="*/ 194734 w 5004044"/>
              <a:gd name="connsiteY154" fmla="*/ 849766 h 4257439"/>
              <a:gd name="connsiteX155" fmla="*/ 204833 w 5004044"/>
              <a:gd name="connsiteY155" fmla="*/ 862849 h 4257439"/>
              <a:gd name="connsiteX156" fmla="*/ 262674 w 5004044"/>
              <a:gd name="connsiteY156" fmla="*/ 921903 h 4257439"/>
              <a:gd name="connsiteX157" fmla="*/ 302202 w 5004044"/>
              <a:gd name="connsiteY157" fmla="*/ 923150 h 4257439"/>
              <a:gd name="connsiteX158" fmla="*/ 270912 w 5004044"/>
              <a:gd name="connsiteY158" fmla="*/ 917286 h 4257439"/>
              <a:gd name="connsiteX159" fmla="*/ 262498 w 5004044"/>
              <a:gd name="connsiteY159" fmla="*/ 899162 h 4257439"/>
              <a:gd name="connsiteX160" fmla="*/ 261759 w 5004044"/>
              <a:gd name="connsiteY160" fmla="*/ 882214 h 4257439"/>
              <a:gd name="connsiteX161" fmla="*/ 216117 w 5004044"/>
              <a:gd name="connsiteY161" fmla="*/ 846941 h 4257439"/>
              <a:gd name="connsiteX162" fmla="*/ 211969 w 5004044"/>
              <a:gd name="connsiteY162" fmla="*/ 845458 h 4257439"/>
              <a:gd name="connsiteX163" fmla="*/ 202383 w 5004044"/>
              <a:gd name="connsiteY163" fmla="*/ 831653 h 4257439"/>
              <a:gd name="connsiteX164" fmla="*/ 217302 w 5004044"/>
              <a:gd name="connsiteY164" fmla="*/ 817950 h 4257439"/>
              <a:gd name="connsiteX165" fmla="*/ 258185 w 5004044"/>
              <a:gd name="connsiteY165" fmla="*/ 825283 h 4257439"/>
              <a:gd name="connsiteX166" fmla="*/ 339019 w 5004044"/>
              <a:gd name="connsiteY166" fmla="*/ 887237 h 4257439"/>
              <a:gd name="connsiteX167" fmla="*/ 455541 w 5004044"/>
              <a:gd name="connsiteY167" fmla="*/ 987171 h 4257439"/>
              <a:gd name="connsiteX168" fmla="*/ 839737 w 5004044"/>
              <a:gd name="connsiteY168" fmla="*/ 1232154 h 4257439"/>
              <a:gd name="connsiteX169" fmla="*/ 987251 w 5004044"/>
              <a:gd name="connsiteY169" fmla="*/ 1312386 h 4257439"/>
              <a:gd name="connsiteX170" fmla="*/ 987828 w 5004044"/>
              <a:gd name="connsiteY170" fmla="*/ 1306906 h 4257439"/>
              <a:gd name="connsiteX171" fmla="*/ 987609 w 5004044"/>
              <a:gd name="connsiteY171" fmla="*/ 1301885 h 4257439"/>
              <a:gd name="connsiteX172" fmla="*/ 883773 w 5004044"/>
              <a:gd name="connsiteY172" fmla="*/ 1249366 h 4257439"/>
              <a:gd name="connsiteX173" fmla="*/ 658689 w 5004044"/>
              <a:gd name="connsiteY173" fmla="*/ 1075926 h 4257439"/>
              <a:gd name="connsiteX174" fmla="*/ 639221 w 5004044"/>
              <a:gd name="connsiteY174" fmla="*/ 1072721 h 4257439"/>
              <a:gd name="connsiteX175" fmla="*/ 607837 w 5004044"/>
              <a:gd name="connsiteY175" fmla="*/ 1046001 h 4257439"/>
              <a:gd name="connsiteX176" fmla="*/ 604057 w 5004044"/>
              <a:gd name="connsiteY176" fmla="*/ 1028006 h 4257439"/>
              <a:gd name="connsiteX177" fmla="*/ 535068 w 5004044"/>
              <a:gd name="connsiteY177" fmla="*/ 963012 h 4257439"/>
              <a:gd name="connsiteX178" fmla="*/ 398492 w 5004044"/>
              <a:gd name="connsiteY178" fmla="*/ 852702 h 4257439"/>
              <a:gd name="connsiteX179" fmla="*/ 370407 w 5004044"/>
              <a:gd name="connsiteY179" fmla="*/ 808003 h 4257439"/>
              <a:gd name="connsiteX180" fmla="*/ 373637 w 5004044"/>
              <a:gd name="connsiteY180" fmla="*/ 788457 h 4257439"/>
              <a:gd name="connsiteX181" fmla="*/ 388957 w 5004044"/>
              <a:gd name="connsiteY181" fmla="*/ 790181 h 4257439"/>
              <a:gd name="connsiteX182" fmla="*/ 445569 w 5004044"/>
              <a:gd name="connsiteY182" fmla="*/ 827313 h 4257439"/>
              <a:gd name="connsiteX183" fmla="*/ 503344 w 5004044"/>
              <a:gd name="connsiteY183" fmla="*/ 866138 h 4257439"/>
              <a:gd name="connsiteX184" fmla="*/ 497988 w 5004044"/>
              <a:gd name="connsiteY184" fmla="*/ 855698 h 4257439"/>
              <a:gd name="connsiteX185" fmla="*/ 395068 w 5004044"/>
              <a:gd name="connsiteY185" fmla="*/ 774238 h 4257439"/>
              <a:gd name="connsiteX186" fmla="*/ 321225 w 5004044"/>
              <a:gd name="connsiteY186" fmla="*/ 704090 h 4257439"/>
              <a:gd name="connsiteX187" fmla="*/ 310772 w 5004044"/>
              <a:gd name="connsiteY187" fmla="*/ 664187 h 4257439"/>
              <a:gd name="connsiteX188" fmla="*/ 316776 w 5004044"/>
              <a:gd name="connsiteY188" fmla="*/ 652057 h 4257439"/>
              <a:gd name="connsiteX189" fmla="*/ 326167 w 5004044"/>
              <a:gd name="connsiteY189" fmla="*/ 655144 h 4257439"/>
              <a:gd name="connsiteX190" fmla="*/ 339819 w 5004044"/>
              <a:gd name="connsiteY190" fmla="*/ 668549 h 4257439"/>
              <a:gd name="connsiteX191" fmla="*/ 435653 w 5004044"/>
              <a:gd name="connsiteY191" fmla="*/ 737342 h 4257439"/>
              <a:gd name="connsiteX192" fmla="*/ 594518 w 5004044"/>
              <a:gd name="connsiteY192" fmla="*/ 846882 h 4257439"/>
              <a:gd name="connsiteX193" fmla="*/ 665142 w 5004044"/>
              <a:gd name="connsiteY193" fmla="*/ 868257 h 4257439"/>
              <a:gd name="connsiteX194" fmla="*/ 660802 w 5004044"/>
              <a:gd name="connsiteY194" fmla="*/ 862382 h 4257439"/>
              <a:gd name="connsiteX195" fmla="*/ 499505 w 5004044"/>
              <a:gd name="connsiteY195" fmla="*/ 728286 h 4257439"/>
              <a:gd name="connsiteX196" fmla="*/ 345927 w 5004044"/>
              <a:gd name="connsiteY196" fmla="*/ 515339 h 4257439"/>
              <a:gd name="connsiteX197" fmla="*/ 338588 w 5004044"/>
              <a:gd name="connsiteY197" fmla="*/ 509361 h 4257439"/>
              <a:gd name="connsiteX198" fmla="*/ 327339 w 5004044"/>
              <a:gd name="connsiteY198" fmla="*/ 494900 h 4257439"/>
              <a:gd name="connsiteX199" fmla="*/ 303055 w 5004044"/>
              <a:gd name="connsiteY199" fmla="*/ 437512 h 4257439"/>
              <a:gd name="connsiteX200" fmla="*/ 292117 w 5004044"/>
              <a:gd name="connsiteY200" fmla="*/ 398959 h 4257439"/>
              <a:gd name="connsiteX201" fmla="*/ 292417 w 5004044"/>
              <a:gd name="connsiteY201" fmla="*/ 380879 h 4257439"/>
              <a:gd name="connsiteX202" fmla="*/ 280259 w 5004044"/>
              <a:gd name="connsiteY202" fmla="*/ 358039 h 4257439"/>
              <a:gd name="connsiteX203" fmla="*/ 277426 w 5004044"/>
              <a:gd name="connsiteY203" fmla="*/ 343041 h 4257439"/>
              <a:gd name="connsiteX204" fmla="*/ 292014 w 5004044"/>
              <a:gd name="connsiteY204" fmla="*/ 340466 h 4257439"/>
              <a:gd name="connsiteX205" fmla="*/ 333039 w 5004044"/>
              <a:gd name="connsiteY205" fmla="*/ 382248 h 4257439"/>
              <a:gd name="connsiteX206" fmla="*/ 352439 w 5004044"/>
              <a:gd name="connsiteY206" fmla="*/ 383884 h 4257439"/>
              <a:gd name="connsiteX207" fmla="*/ 381981 w 5004044"/>
              <a:gd name="connsiteY207" fmla="*/ 380883 h 4257439"/>
              <a:gd name="connsiteX208" fmla="*/ 402615 w 5004044"/>
              <a:gd name="connsiteY208" fmla="*/ 410767 h 4257439"/>
              <a:gd name="connsiteX209" fmla="*/ 488827 w 5004044"/>
              <a:gd name="connsiteY209" fmla="*/ 452479 h 4257439"/>
              <a:gd name="connsiteX210" fmla="*/ 453360 w 5004044"/>
              <a:gd name="connsiteY210" fmla="*/ 444507 h 4257439"/>
              <a:gd name="connsiteX211" fmla="*/ 444814 w 5004044"/>
              <a:gd name="connsiteY211" fmla="*/ 429568 h 4257439"/>
              <a:gd name="connsiteX212" fmla="*/ 442720 w 5004044"/>
              <a:gd name="connsiteY212" fmla="*/ 406534 h 4257439"/>
              <a:gd name="connsiteX213" fmla="*/ 399647 w 5004044"/>
              <a:gd name="connsiteY213" fmla="*/ 373970 h 4257439"/>
              <a:gd name="connsiteX214" fmla="*/ 390458 w 5004044"/>
              <a:gd name="connsiteY214" fmla="*/ 369266 h 4257439"/>
              <a:gd name="connsiteX215" fmla="*/ 384776 w 5004044"/>
              <a:gd name="connsiteY215" fmla="*/ 357618 h 4257439"/>
              <a:gd name="connsiteX216" fmla="*/ 395456 w 5004044"/>
              <a:gd name="connsiteY216" fmla="*/ 346561 h 4257439"/>
              <a:gd name="connsiteX217" fmla="*/ 409490 w 5004044"/>
              <a:gd name="connsiteY217" fmla="*/ 343767 h 4257439"/>
              <a:gd name="connsiteX218" fmla="*/ 459406 w 5004044"/>
              <a:gd name="connsiteY218" fmla="*/ 364686 h 4257439"/>
              <a:gd name="connsiteX219" fmla="*/ 603593 w 5004044"/>
              <a:gd name="connsiteY219" fmla="*/ 487253 h 4257439"/>
              <a:gd name="connsiteX220" fmla="*/ 758457 w 5004044"/>
              <a:gd name="connsiteY220" fmla="*/ 592438 h 4257439"/>
              <a:gd name="connsiteX221" fmla="*/ 1126835 w 5004044"/>
              <a:gd name="connsiteY221" fmla="*/ 818073 h 4257439"/>
              <a:gd name="connsiteX222" fmla="*/ 1748686 w 5004044"/>
              <a:gd name="connsiteY222" fmla="*/ 913256 h 4257439"/>
              <a:gd name="connsiteX223" fmla="*/ 2345605 w 5004044"/>
              <a:gd name="connsiteY223" fmla="*/ 842682 h 4257439"/>
              <a:gd name="connsiteX224" fmla="*/ 2430665 w 5004044"/>
              <a:gd name="connsiteY224" fmla="*/ 833044 h 4257439"/>
              <a:gd name="connsiteX225" fmla="*/ 3874549 w 5004044"/>
              <a:gd name="connsiteY225" fmla="*/ 345713 h 4257439"/>
              <a:gd name="connsiteX226" fmla="*/ 4079914 w 5004044"/>
              <a:gd name="connsiteY226" fmla="*/ 235770 h 4257439"/>
              <a:gd name="connsiteX227" fmla="*/ 4115814 w 5004044"/>
              <a:gd name="connsiteY227" fmla="*/ 249002 h 4257439"/>
              <a:gd name="connsiteX228" fmla="*/ 4129591 w 5004044"/>
              <a:gd name="connsiteY228" fmla="*/ 251735 h 4257439"/>
              <a:gd name="connsiteX229" fmla="*/ 4131313 w 5004044"/>
              <a:gd name="connsiteY229" fmla="*/ 253264 h 4257439"/>
              <a:gd name="connsiteX230" fmla="*/ 4132779 w 5004044"/>
              <a:gd name="connsiteY230" fmla="*/ 252368 h 4257439"/>
              <a:gd name="connsiteX231" fmla="*/ 4129591 w 5004044"/>
              <a:gd name="connsiteY231" fmla="*/ 251735 h 4257439"/>
              <a:gd name="connsiteX232" fmla="*/ 4126781 w 5004044"/>
              <a:gd name="connsiteY232" fmla="*/ 249241 h 4257439"/>
              <a:gd name="connsiteX233" fmla="*/ 4126159 w 5004044"/>
              <a:gd name="connsiteY233" fmla="*/ 241207 h 4257439"/>
              <a:gd name="connsiteX234" fmla="*/ 4145347 w 5004044"/>
              <a:gd name="connsiteY234" fmla="*/ 206824 h 4257439"/>
              <a:gd name="connsiteX235" fmla="*/ 4183377 w 5004044"/>
              <a:gd name="connsiteY235" fmla="*/ 186195 h 4257439"/>
              <a:gd name="connsiteX236" fmla="*/ 4203065 w 5004044"/>
              <a:gd name="connsiteY236" fmla="*/ 194422 h 4257439"/>
              <a:gd name="connsiteX237" fmla="*/ 4228763 w 5004044"/>
              <a:gd name="connsiteY237" fmla="*/ 203170 h 4257439"/>
              <a:gd name="connsiteX238" fmla="*/ 4343373 w 5004044"/>
              <a:gd name="connsiteY238" fmla="*/ 90903 h 4257439"/>
              <a:gd name="connsiteX239" fmla="*/ 4421541 w 5004044"/>
              <a:gd name="connsiteY239" fmla="*/ 10686 h 4257439"/>
              <a:gd name="connsiteX240" fmla="*/ 4437179 w 5004044"/>
              <a:gd name="connsiteY240" fmla="*/ 969 h 425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5004044" h="4257439">
                <a:moveTo>
                  <a:pt x="4996703" y="1884419"/>
                </a:moveTo>
                <a:lnTo>
                  <a:pt x="4999558" y="1895448"/>
                </a:lnTo>
                <a:cubicBezTo>
                  <a:pt x="5005407" y="1925309"/>
                  <a:pt x="5005885" y="1948588"/>
                  <a:pt x="4998919" y="1955002"/>
                </a:cubicBezTo>
                <a:lnTo>
                  <a:pt x="4997257" y="1954563"/>
                </a:lnTo>
                <a:lnTo>
                  <a:pt x="4997288" y="1935420"/>
                </a:lnTo>
                <a:cubicBezTo>
                  <a:pt x="4997241" y="1921584"/>
                  <a:pt x="4997129" y="1908567"/>
                  <a:pt x="4996971" y="1897199"/>
                </a:cubicBezTo>
                <a:close/>
                <a:moveTo>
                  <a:pt x="4995619" y="1855413"/>
                </a:moveTo>
                <a:cubicBezTo>
                  <a:pt x="4995887" y="1856868"/>
                  <a:pt x="4996145" y="1861630"/>
                  <a:pt x="4996377" y="1868871"/>
                </a:cubicBezTo>
                <a:lnTo>
                  <a:pt x="4996703" y="1884419"/>
                </a:lnTo>
                <a:lnTo>
                  <a:pt x="4993479" y="1871969"/>
                </a:lnTo>
                <a:lnTo>
                  <a:pt x="4994448" y="1857988"/>
                </a:lnTo>
                <a:cubicBezTo>
                  <a:pt x="4994836" y="1854434"/>
                  <a:pt x="4995221" y="1853309"/>
                  <a:pt x="4995619" y="1855413"/>
                </a:cubicBezTo>
                <a:close/>
                <a:moveTo>
                  <a:pt x="561880" y="1402651"/>
                </a:moveTo>
                <a:cubicBezTo>
                  <a:pt x="561124" y="1404050"/>
                  <a:pt x="560098" y="1405494"/>
                  <a:pt x="559343" y="1406893"/>
                </a:cubicBezTo>
                <a:cubicBezTo>
                  <a:pt x="564992" y="1411590"/>
                  <a:pt x="570885" y="1415610"/>
                  <a:pt x="576521" y="1419992"/>
                </a:cubicBezTo>
                <a:cubicBezTo>
                  <a:pt x="583100" y="1421044"/>
                  <a:pt x="589950" y="1422050"/>
                  <a:pt x="596259" y="1423150"/>
                </a:cubicBezTo>
                <a:cubicBezTo>
                  <a:pt x="584800" y="1416317"/>
                  <a:pt x="573340" y="1409483"/>
                  <a:pt x="561880" y="1402651"/>
                </a:cubicBezTo>
                <a:close/>
                <a:moveTo>
                  <a:pt x="741490" y="927208"/>
                </a:moveTo>
                <a:cubicBezTo>
                  <a:pt x="799034" y="985684"/>
                  <a:pt x="870087" y="1023113"/>
                  <a:pt x="944973" y="1054807"/>
                </a:cubicBezTo>
                <a:cubicBezTo>
                  <a:pt x="945998" y="1053361"/>
                  <a:pt x="946754" y="1051963"/>
                  <a:pt x="947781" y="1050516"/>
                </a:cubicBezTo>
                <a:cubicBezTo>
                  <a:pt x="879021" y="1009518"/>
                  <a:pt x="810249" y="968207"/>
                  <a:pt x="741490" y="927208"/>
                </a:cubicBezTo>
                <a:close/>
                <a:moveTo>
                  <a:pt x="4437179" y="969"/>
                </a:moveTo>
                <a:cubicBezTo>
                  <a:pt x="4443841" y="3904"/>
                  <a:pt x="4445992" y="9534"/>
                  <a:pt x="4444201" y="18389"/>
                </a:cubicBezTo>
                <a:cubicBezTo>
                  <a:pt x="4441695" y="29585"/>
                  <a:pt x="4436433" y="40002"/>
                  <a:pt x="4430319" y="49621"/>
                </a:cubicBezTo>
                <a:cubicBezTo>
                  <a:pt x="4401802" y="94822"/>
                  <a:pt x="4415372" y="106342"/>
                  <a:pt x="4455614" y="105249"/>
                </a:cubicBezTo>
                <a:cubicBezTo>
                  <a:pt x="4491507" y="104290"/>
                  <a:pt x="4527369" y="96378"/>
                  <a:pt x="4563529" y="89046"/>
                </a:cubicBezTo>
                <a:cubicBezTo>
                  <a:pt x="4581331" y="85271"/>
                  <a:pt x="4582237" y="87326"/>
                  <a:pt x="4575967" y="105828"/>
                </a:cubicBezTo>
                <a:cubicBezTo>
                  <a:pt x="4565867" y="136392"/>
                  <a:pt x="4565181" y="164346"/>
                  <a:pt x="4581177" y="187773"/>
                </a:cubicBezTo>
                <a:cubicBezTo>
                  <a:pt x="4584949" y="193117"/>
                  <a:pt x="4587668" y="199279"/>
                  <a:pt x="4586660" y="207364"/>
                </a:cubicBezTo>
                <a:cubicBezTo>
                  <a:pt x="4582114" y="240426"/>
                  <a:pt x="4591735" y="267509"/>
                  <a:pt x="4601641" y="294858"/>
                </a:cubicBezTo>
                <a:cubicBezTo>
                  <a:pt x="4618339" y="340618"/>
                  <a:pt x="4639505" y="382741"/>
                  <a:pt x="4662523" y="423590"/>
                </a:cubicBezTo>
                <a:cubicBezTo>
                  <a:pt x="4678751" y="452354"/>
                  <a:pt x="4689013" y="487863"/>
                  <a:pt x="4724560" y="497719"/>
                </a:cubicBezTo>
                <a:cubicBezTo>
                  <a:pt x="4733099" y="500006"/>
                  <a:pt x="4735915" y="508366"/>
                  <a:pt x="4732841" y="519029"/>
                </a:cubicBezTo>
                <a:cubicBezTo>
                  <a:pt x="4722677" y="554348"/>
                  <a:pt x="4730947" y="581670"/>
                  <a:pt x="4749643" y="604622"/>
                </a:cubicBezTo>
                <a:cubicBezTo>
                  <a:pt x="4756255" y="612626"/>
                  <a:pt x="4753773" y="618125"/>
                  <a:pt x="4744753" y="623512"/>
                </a:cubicBezTo>
                <a:cubicBezTo>
                  <a:pt x="4734394" y="629453"/>
                  <a:pt x="4726335" y="638149"/>
                  <a:pt x="4720006" y="649070"/>
                </a:cubicBezTo>
                <a:cubicBezTo>
                  <a:pt x="4709614" y="666719"/>
                  <a:pt x="4704721" y="685611"/>
                  <a:pt x="4700653" y="704672"/>
                </a:cubicBezTo>
                <a:cubicBezTo>
                  <a:pt x="4694336" y="734569"/>
                  <a:pt x="4686883" y="763401"/>
                  <a:pt x="4662297" y="786401"/>
                </a:cubicBezTo>
                <a:cubicBezTo>
                  <a:pt x="4654979" y="793386"/>
                  <a:pt x="4649109" y="802330"/>
                  <a:pt x="4642954" y="811006"/>
                </a:cubicBezTo>
                <a:cubicBezTo>
                  <a:pt x="4644917" y="818566"/>
                  <a:pt x="4649771" y="823719"/>
                  <a:pt x="4658781" y="824342"/>
                </a:cubicBezTo>
                <a:cubicBezTo>
                  <a:pt x="4716129" y="828453"/>
                  <a:pt x="4713587" y="870017"/>
                  <a:pt x="4713981" y="916441"/>
                </a:cubicBezTo>
                <a:cubicBezTo>
                  <a:pt x="4714583" y="973897"/>
                  <a:pt x="4682235" y="1006173"/>
                  <a:pt x="4642145" y="1035706"/>
                </a:cubicBezTo>
                <a:cubicBezTo>
                  <a:pt x="4628425" y="1045718"/>
                  <a:pt x="4608421" y="1048933"/>
                  <a:pt x="4604059" y="1073741"/>
                </a:cubicBezTo>
                <a:cubicBezTo>
                  <a:pt x="4628007" y="1092285"/>
                  <a:pt x="4655309" y="1069123"/>
                  <a:pt x="4680437" y="1071013"/>
                </a:cubicBezTo>
                <a:cubicBezTo>
                  <a:pt x="4701201" y="1072723"/>
                  <a:pt x="4734847" y="1063938"/>
                  <a:pt x="4708843" y="1110593"/>
                </a:cubicBezTo>
                <a:cubicBezTo>
                  <a:pt x="4701273" y="1124265"/>
                  <a:pt x="4711111" y="1131384"/>
                  <a:pt x="4721433" y="1130828"/>
                </a:cubicBezTo>
                <a:cubicBezTo>
                  <a:pt x="4805036" y="1125241"/>
                  <a:pt x="4770374" y="1216755"/>
                  <a:pt x="4799050" y="1256288"/>
                </a:cubicBezTo>
                <a:cubicBezTo>
                  <a:pt x="4807135" y="1266880"/>
                  <a:pt x="4800233" y="1289605"/>
                  <a:pt x="4788849" y="1296992"/>
                </a:cubicBezTo>
                <a:cubicBezTo>
                  <a:pt x="4716605" y="1344534"/>
                  <a:pt x="4710171" y="1427902"/>
                  <a:pt x="4677593" y="1504814"/>
                </a:cubicBezTo>
                <a:cubicBezTo>
                  <a:pt x="4717444" y="1525929"/>
                  <a:pt x="4764171" y="1523690"/>
                  <a:pt x="4806838" y="1534504"/>
                </a:cubicBezTo>
                <a:cubicBezTo>
                  <a:pt x="4851155" y="1545658"/>
                  <a:pt x="4851771" y="1559782"/>
                  <a:pt x="4818253" y="1621364"/>
                </a:cubicBezTo>
                <a:cubicBezTo>
                  <a:pt x="4912245" y="1616790"/>
                  <a:pt x="4912245" y="1616790"/>
                  <a:pt x="4887405" y="1708784"/>
                </a:cubicBezTo>
                <a:cubicBezTo>
                  <a:pt x="4926883" y="1705769"/>
                  <a:pt x="4965617" y="1779266"/>
                  <a:pt x="4987017" y="1847008"/>
                </a:cubicBezTo>
                <a:lnTo>
                  <a:pt x="4993479" y="1871969"/>
                </a:lnTo>
                <a:lnTo>
                  <a:pt x="4993260" y="1875137"/>
                </a:lnTo>
                <a:cubicBezTo>
                  <a:pt x="4992440" y="1890359"/>
                  <a:pt x="4991543" y="1912093"/>
                  <a:pt x="4990437" y="1933934"/>
                </a:cubicBezTo>
                <a:lnTo>
                  <a:pt x="4989378" y="1952477"/>
                </a:lnTo>
                <a:lnTo>
                  <a:pt x="4982628" y="1950690"/>
                </a:lnTo>
                <a:cubicBezTo>
                  <a:pt x="4977177" y="1945881"/>
                  <a:pt x="4973287" y="1944057"/>
                  <a:pt x="4970479" y="1944168"/>
                </a:cubicBezTo>
                <a:cubicBezTo>
                  <a:pt x="4962059" y="1944498"/>
                  <a:pt x="4963394" y="1962230"/>
                  <a:pt x="4961645" y="1968944"/>
                </a:cubicBezTo>
                <a:cubicBezTo>
                  <a:pt x="4955769" y="1990222"/>
                  <a:pt x="4970405" y="2001239"/>
                  <a:pt x="4980262" y="2014997"/>
                </a:cubicBezTo>
                <a:cubicBezTo>
                  <a:pt x="4983953" y="2020039"/>
                  <a:pt x="4986587" y="1996490"/>
                  <a:pt x="4988607" y="1965973"/>
                </a:cubicBezTo>
                <a:lnTo>
                  <a:pt x="4989378" y="1952477"/>
                </a:lnTo>
                <a:lnTo>
                  <a:pt x="4997257" y="1954563"/>
                </a:lnTo>
                <a:lnTo>
                  <a:pt x="4997217" y="1978557"/>
                </a:lnTo>
                <a:cubicBezTo>
                  <a:pt x="4996813" y="2037141"/>
                  <a:pt x="4995076" y="2095563"/>
                  <a:pt x="4990810" y="2100744"/>
                </a:cubicBezTo>
                <a:cubicBezTo>
                  <a:pt x="4945575" y="2155854"/>
                  <a:pt x="4978545" y="2256304"/>
                  <a:pt x="4889713" y="2285583"/>
                </a:cubicBezTo>
                <a:cubicBezTo>
                  <a:pt x="4849735" y="2298967"/>
                  <a:pt x="4831955" y="2340690"/>
                  <a:pt x="4803440" y="2367231"/>
                </a:cubicBezTo>
                <a:cubicBezTo>
                  <a:pt x="4704002" y="2459108"/>
                  <a:pt x="4639535" y="2566320"/>
                  <a:pt x="4613356" y="2702512"/>
                </a:cubicBezTo>
                <a:cubicBezTo>
                  <a:pt x="4606017" y="2740180"/>
                  <a:pt x="4573792" y="2775282"/>
                  <a:pt x="4553563" y="2810797"/>
                </a:cubicBezTo>
                <a:cubicBezTo>
                  <a:pt x="4565127" y="2832476"/>
                  <a:pt x="4619667" y="2772245"/>
                  <a:pt x="4602347" y="2836976"/>
                </a:cubicBezTo>
                <a:cubicBezTo>
                  <a:pt x="4589232" y="2885784"/>
                  <a:pt x="4551577" y="2921212"/>
                  <a:pt x="4516285" y="2954642"/>
                </a:cubicBezTo>
                <a:cubicBezTo>
                  <a:pt x="4475753" y="2992790"/>
                  <a:pt x="4430641" y="3025740"/>
                  <a:pt x="4414507" y="3086467"/>
                </a:cubicBezTo>
                <a:cubicBezTo>
                  <a:pt x="4410989" y="3099423"/>
                  <a:pt x="3564181" y="4149656"/>
                  <a:pt x="2327617" y="4253752"/>
                </a:cubicBezTo>
                <a:cubicBezTo>
                  <a:pt x="2125545" y="4270760"/>
                  <a:pt x="1322624" y="4224619"/>
                  <a:pt x="1214971" y="4203137"/>
                </a:cubicBezTo>
                <a:cubicBezTo>
                  <a:pt x="1104292" y="4180925"/>
                  <a:pt x="1007789" y="4121736"/>
                  <a:pt x="894535" y="4109150"/>
                </a:cubicBezTo>
                <a:cubicBezTo>
                  <a:pt x="834632" y="4102646"/>
                  <a:pt x="776274" y="4081635"/>
                  <a:pt x="781596" y="3991505"/>
                </a:cubicBezTo>
                <a:cubicBezTo>
                  <a:pt x="783201" y="3965920"/>
                  <a:pt x="766642" y="3948284"/>
                  <a:pt x="742373" y="3959843"/>
                </a:cubicBezTo>
                <a:cubicBezTo>
                  <a:pt x="696510" y="3981854"/>
                  <a:pt x="673849" y="3949166"/>
                  <a:pt x="646723" y="3926438"/>
                </a:cubicBezTo>
                <a:cubicBezTo>
                  <a:pt x="598687" y="3886210"/>
                  <a:pt x="552406" y="3842509"/>
                  <a:pt x="478839" y="3847272"/>
                </a:cubicBezTo>
                <a:cubicBezTo>
                  <a:pt x="491215" y="3806501"/>
                  <a:pt x="515519" y="3808222"/>
                  <a:pt x="537744" y="3812205"/>
                </a:cubicBezTo>
                <a:cubicBezTo>
                  <a:pt x="596474" y="3823029"/>
                  <a:pt x="654233" y="3836554"/>
                  <a:pt x="712950" y="3847065"/>
                </a:cubicBezTo>
                <a:cubicBezTo>
                  <a:pt x="751090" y="3853931"/>
                  <a:pt x="789463" y="3866135"/>
                  <a:pt x="839053" y="3842201"/>
                </a:cubicBezTo>
                <a:cubicBezTo>
                  <a:pt x="792472" y="3772935"/>
                  <a:pt x="718132" y="3772458"/>
                  <a:pt x="657388" y="3759142"/>
                </a:cubicBezTo>
                <a:cubicBezTo>
                  <a:pt x="581525" y="3742486"/>
                  <a:pt x="535038" y="3694078"/>
                  <a:pt x="479902" y="3640872"/>
                </a:cubicBezTo>
                <a:cubicBezTo>
                  <a:pt x="534356" y="3616078"/>
                  <a:pt x="570138" y="3656255"/>
                  <a:pt x="612982" y="3646162"/>
                </a:cubicBezTo>
                <a:cubicBezTo>
                  <a:pt x="615057" y="3637572"/>
                  <a:pt x="618333" y="3625291"/>
                  <a:pt x="617779" y="3625073"/>
                </a:cubicBezTo>
                <a:cubicBezTo>
                  <a:pt x="545776" y="3603308"/>
                  <a:pt x="510266" y="3544423"/>
                  <a:pt x="495792" y="3468542"/>
                </a:cubicBezTo>
                <a:cubicBezTo>
                  <a:pt x="488366" y="3429369"/>
                  <a:pt x="462153" y="3421345"/>
                  <a:pt x="436221" y="3407261"/>
                </a:cubicBezTo>
                <a:cubicBezTo>
                  <a:pt x="345019" y="3357258"/>
                  <a:pt x="249255" y="3315018"/>
                  <a:pt x="172652" y="3237768"/>
                </a:cubicBezTo>
                <a:cubicBezTo>
                  <a:pt x="256919" y="3234912"/>
                  <a:pt x="326749" y="3281731"/>
                  <a:pt x="417805" y="3290959"/>
                </a:cubicBezTo>
                <a:cubicBezTo>
                  <a:pt x="341913" y="3205043"/>
                  <a:pt x="246803" y="3171544"/>
                  <a:pt x="159629" y="3126522"/>
                </a:cubicBezTo>
                <a:cubicBezTo>
                  <a:pt x="119806" y="3106035"/>
                  <a:pt x="82625" y="3077492"/>
                  <a:pt x="35515" y="3070942"/>
                </a:cubicBezTo>
                <a:cubicBezTo>
                  <a:pt x="18803" y="3068516"/>
                  <a:pt x="-9231" y="3062395"/>
                  <a:pt x="3001" y="3030820"/>
                </a:cubicBezTo>
                <a:cubicBezTo>
                  <a:pt x="13293" y="3004651"/>
                  <a:pt x="35761" y="3007959"/>
                  <a:pt x="56337" y="3011602"/>
                </a:cubicBezTo>
                <a:cubicBezTo>
                  <a:pt x="105732" y="3020594"/>
                  <a:pt x="155993" y="3012038"/>
                  <a:pt x="221626" y="3000137"/>
                </a:cubicBezTo>
                <a:cubicBezTo>
                  <a:pt x="163022" y="2929831"/>
                  <a:pt x="63027" y="2971519"/>
                  <a:pt x="12079" y="2895750"/>
                </a:cubicBezTo>
                <a:cubicBezTo>
                  <a:pt x="70612" y="2870868"/>
                  <a:pt x="117312" y="2892988"/>
                  <a:pt x="165389" y="2890511"/>
                </a:cubicBezTo>
                <a:cubicBezTo>
                  <a:pt x="208846" y="2888217"/>
                  <a:pt x="219022" y="2871872"/>
                  <a:pt x="206743" y="2827546"/>
                </a:cubicBezTo>
                <a:cubicBezTo>
                  <a:pt x="187666" y="2758486"/>
                  <a:pt x="209823" y="2717255"/>
                  <a:pt x="273631" y="2725917"/>
                </a:cubicBezTo>
                <a:cubicBezTo>
                  <a:pt x="332792" y="2734135"/>
                  <a:pt x="337558" y="2706094"/>
                  <a:pt x="320364" y="2667696"/>
                </a:cubicBezTo>
                <a:cubicBezTo>
                  <a:pt x="295325" y="2611707"/>
                  <a:pt x="318706" y="2561087"/>
                  <a:pt x="334074" y="2507770"/>
                </a:cubicBezTo>
                <a:cubicBezTo>
                  <a:pt x="357219" y="2426828"/>
                  <a:pt x="344229" y="2391168"/>
                  <a:pt x="284207" y="2344516"/>
                </a:cubicBezTo>
                <a:cubicBezTo>
                  <a:pt x="250406" y="2318539"/>
                  <a:pt x="214378" y="2297698"/>
                  <a:pt x="166166" y="2278376"/>
                </a:cubicBezTo>
                <a:cubicBezTo>
                  <a:pt x="273852" y="2244503"/>
                  <a:pt x="158170" y="2213685"/>
                  <a:pt x="194891" y="2175576"/>
                </a:cubicBezTo>
                <a:cubicBezTo>
                  <a:pt x="270782" y="2149213"/>
                  <a:pt x="337571" y="2238633"/>
                  <a:pt x="440332" y="2191712"/>
                </a:cubicBezTo>
                <a:cubicBezTo>
                  <a:pt x="307946" y="2127472"/>
                  <a:pt x="161307" y="2042341"/>
                  <a:pt x="63051" y="1942979"/>
                </a:cubicBezTo>
                <a:cubicBezTo>
                  <a:pt x="83512" y="1912799"/>
                  <a:pt x="105922" y="1933513"/>
                  <a:pt x="123612" y="1920903"/>
                </a:cubicBezTo>
                <a:cubicBezTo>
                  <a:pt x="122527" y="1914768"/>
                  <a:pt x="123751" y="1905381"/>
                  <a:pt x="120386" y="1903128"/>
                </a:cubicBezTo>
                <a:cubicBezTo>
                  <a:pt x="47933" y="1852346"/>
                  <a:pt x="47054" y="1850919"/>
                  <a:pt x="119318" y="1791355"/>
                </a:cubicBezTo>
                <a:cubicBezTo>
                  <a:pt x="144540" y="1770456"/>
                  <a:pt x="141749" y="1756399"/>
                  <a:pt x="127081" y="1738431"/>
                </a:cubicBezTo>
                <a:cubicBezTo>
                  <a:pt x="116725" y="1725710"/>
                  <a:pt x="104020" y="1715301"/>
                  <a:pt x="108310" y="1682600"/>
                </a:cubicBezTo>
                <a:cubicBezTo>
                  <a:pt x="150870" y="1715887"/>
                  <a:pt x="350796" y="1749545"/>
                  <a:pt x="385468" y="1739315"/>
                </a:cubicBezTo>
                <a:cubicBezTo>
                  <a:pt x="424434" y="1727691"/>
                  <a:pt x="558776" y="1718211"/>
                  <a:pt x="599777" y="1722044"/>
                </a:cubicBezTo>
                <a:cubicBezTo>
                  <a:pt x="597521" y="1720227"/>
                  <a:pt x="595263" y="1718413"/>
                  <a:pt x="593006" y="1716597"/>
                </a:cubicBezTo>
                <a:cubicBezTo>
                  <a:pt x="552484" y="1680103"/>
                  <a:pt x="511421" y="1643705"/>
                  <a:pt x="485736" y="1591625"/>
                </a:cubicBezTo>
                <a:cubicBezTo>
                  <a:pt x="484560" y="1589619"/>
                  <a:pt x="483937" y="1587831"/>
                  <a:pt x="481534" y="1588888"/>
                </a:cubicBezTo>
                <a:cubicBezTo>
                  <a:pt x="460479" y="1599246"/>
                  <a:pt x="462468" y="1582449"/>
                  <a:pt x="461623" y="1569314"/>
                </a:cubicBezTo>
                <a:cubicBezTo>
                  <a:pt x="460764" y="1555866"/>
                  <a:pt x="456786" y="1545815"/>
                  <a:pt x="441172" y="1549836"/>
                </a:cubicBezTo>
                <a:cubicBezTo>
                  <a:pt x="440361" y="1549980"/>
                  <a:pt x="439267" y="1549855"/>
                  <a:pt x="438173" y="1549732"/>
                </a:cubicBezTo>
                <a:cubicBezTo>
                  <a:pt x="430782" y="1548823"/>
                  <a:pt x="406258" y="1517097"/>
                  <a:pt x="409482" y="1509886"/>
                </a:cubicBezTo>
                <a:cubicBezTo>
                  <a:pt x="416686" y="1494065"/>
                  <a:pt x="408267" y="1488277"/>
                  <a:pt x="401143" y="1480995"/>
                </a:cubicBezTo>
                <a:cubicBezTo>
                  <a:pt x="391181" y="1471051"/>
                  <a:pt x="381247" y="1461736"/>
                  <a:pt x="370772" y="1452514"/>
                </a:cubicBezTo>
                <a:cubicBezTo>
                  <a:pt x="360580" y="1443560"/>
                  <a:pt x="350146" y="1435280"/>
                  <a:pt x="339699" y="1426688"/>
                </a:cubicBezTo>
                <a:cubicBezTo>
                  <a:pt x="315473" y="1420526"/>
                  <a:pt x="291032" y="1415669"/>
                  <a:pt x="265593" y="1412885"/>
                </a:cubicBezTo>
                <a:cubicBezTo>
                  <a:pt x="246706" y="1410526"/>
                  <a:pt x="225589" y="1406978"/>
                  <a:pt x="215085" y="1372144"/>
                </a:cubicBezTo>
                <a:cubicBezTo>
                  <a:pt x="234985" y="1372744"/>
                  <a:pt x="254925" y="1374284"/>
                  <a:pt x="274865" y="1375825"/>
                </a:cubicBezTo>
                <a:cubicBezTo>
                  <a:pt x="255700" y="1360864"/>
                  <a:pt x="237075" y="1345807"/>
                  <a:pt x="219220" y="1329666"/>
                </a:cubicBezTo>
                <a:cubicBezTo>
                  <a:pt x="204474" y="1316138"/>
                  <a:pt x="192346" y="1300252"/>
                  <a:pt x="187322" y="1278682"/>
                </a:cubicBezTo>
                <a:cubicBezTo>
                  <a:pt x="185994" y="1273224"/>
                  <a:pt x="184924" y="1267404"/>
                  <a:pt x="189878" y="1262417"/>
                </a:cubicBezTo>
                <a:cubicBezTo>
                  <a:pt x="195346" y="1256708"/>
                  <a:pt x="199833" y="1259711"/>
                  <a:pt x="204036" y="1262449"/>
                </a:cubicBezTo>
                <a:cubicBezTo>
                  <a:pt x="221402" y="1273615"/>
                  <a:pt x="239024" y="1284422"/>
                  <a:pt x="256133" y="1295950"/>
                </a:cubicBezTo>
                <a:cubicBezTo>
                  <a:pt x="278851" y="1311233"/>
                  <a:pt x="301313" y="1326878"/>
                  <a:pt x="323760" y="1342208"/>
                </a:cubicBezTo>
                <a:cubicBezTo>
                  <a:pt x="292061" y="1308268"/>
                  <a:pt x="257298" y="1278982"/>
                  <a:pt x="219957" y="1252997"/>
                </a:cubicBezTo>
                <a:cubicBezTo>
                  <a:pt x="192995" y="1234035"/>
                  <a:pt x="166033" y="1215073"/>
                  <a:pt x="145267" y="1188376"/>
                </a:cubicBezTo>
                <a:cubicBezTo>
                  <a:pt x="134614" y="1175075"/>
                  <a:pt x="129282" y="1158938"/>
                  <a:pt x="127649" y="1140248"/>
                </a:cubicBezTo>
                <a:cubicBezTo>
                  <a:pt x="127430" y="1135227"/>
                  <a:pt x="127724" y="1129482"/>
                  <a:pt x="133301" y="1126283"/>
                </a:cubicBezTo>
                <a:cubicBezTo>
                  <a:pt x="138892" y="1123399"/>
                  <a:pt x="142312" y="1126907"/>
                  <a:pt x="144665" y="1130919"/>
                </a:cubicBezTo>
                <a:cubicBezTo>
                  <a:pt x="147316" y="1135513"/>
                  <a:pt x="150466" y="1139068"/>
                  <a:pt x="154924" y="1141443"/>
                </a:cubicBezTo>
                <a:cubicBezTo>
                  <a:pt x="194007" y="1163643"/>
                  <a:pt x="228472" y="1192350"/>
                  <a:pt x="263706" y="1219972"/>
                </a:cubicBezTo>
                <a:cubicBezTo>
                  <a:pt x="314160" y="1259456"/>
                  <a:pt x="363843" y="1300026"/>
                  <a:pt x="423231" y="1325916"/>
                </a:cubicBezTo>
                <a:cubicBezTo>
                  <a:pt x="445702" y="1335549"/>
                  <a:pt x="468901" y="1343155"/>
                  <a:pt x="486543" y="1341940"/>
                </a:cubicBezTo>
                <a:cubicBezTo>
                  <a:pt x="421673" y="1296460"/>
                  <a:pt x="360475" y="1247802"/>
                  <a:pt x="305459" y="1191095"/>
                </a:cubicBezTo>
                <a:cubicBezTo>
                  <a:pt x="249875" y="1133856"/>
                  <a:pt x="201123" y="1070982"/>
                  <a:pt x="165967" y="995271"/>
                </a:cubicBezTo>
                <a:cubicBezTo>
                  <a:pt x="162356" y="987370"/>
                  <a:pt x="160109" y="979543"/>
                  <a:pt x="148803" y="982487"/>
                </a:cubicBezTo>
                <a:cubicBezTo>
                  <a:pt x="143684" y="983707"/>
                  <a:pt x="141844" y="978971"/>
                  <a:pt x="142975" y="973711"/>
                </a:cubicBezTo>
                <a:cubicBezTo>
                  <a:pt x="150059" y="936405"/>
                  <a:pt x="133120" y="916307"/>
                  <a:pt x="107228" y="903165"/>
                </a:cubicBezTo>
                <a:cubicBezTo>
                  <a:pt x="99148" y="898899"/>
                  <a:pt x="98374" y="893659"/>
                  <a:pt x="103961" y="884449"/>
                </a:cubicBezTo>
                <a:cubicBezTo>
                  <a:pt x="111573" y="871720"/>
                  <a:pt x="110228" y="859623"/>
                  <a:pt x="105398" y="848773"/>
                </a:cubicBezTo>
                <a:cubicBezTo>
                  <a:pt x="102652" y="841984"/>
                  <a:pt x="99109" y="835651"/>
                  <a:pt x="96106" y="829222"/>
                </a:cubicBezTo>
                <a:cubicBezTo>
                  <a:pt x="94023" y="825161"/>
                  <a:pt x="90576" y="821026"/>
                  <a:pt x="95233" y="815459"/>
                </a:cubicBezTo>
                <a:cubicBezTo>
                  <a:pt x="99648" y="810569"/>
                  <a:pt x="104350" y="812269"/>
                  <a:pt x="108754" y="813390"/>
                </a:cubicBezTo>
                <a:cubicBezTo>
                  <a:pt x="129926" y="818192"/>
                  <a:pt x="142781" y="832053"/>
                  <a:pt x="149184" y="854012"/>
                </a:cubicBezTo>
                <a:cubicBezTo>
                  <a:pt x="153977" y="870244"/>
                  <a:pt x="158340" y="870424"/>
                  <a:pt x="169922" y="855094"/>
                </a:cubicBezTo>
                <a:cubicBezTo>
                  <a:pt x="178668" y="843430"/>
                  <a:pt x="186813" y="842941"/>
                  <a:pt x="194734" y="849766"/>
                </a:cubicBezTo>
                <a:cubicBezTo>
                  <a:pt x="198964" y="853131"/>
                  <a:pt x="201642" y="858351"/>
                  <a:pt x="204833" y="862849"/>
                </a:cubicBezTo>
                <a:cubicBezTo>
                  <a:pt x="220829" y="886276"/>
                  <a:pt x="237607" y="908933"/>
                  <a:pt x="262674" y="921903"/>
                </a:cubicBezTo>
                <a:cubicBezTo>
                  <a:pt x="273823" y="927843"/>
                  <a:pt x="285713" y="932069"/>
                  <a:pt x="302202" y="923150"/>
                </a:cubicBezTo>
                <a:cubicBezTo>
                  <a:pt x="291351" y="917791"/>
                  <a:pt x="280774" y="918709"/>
                  <a:pt x="270912" y="917286"/>
                </a:cubicBezTo>
                <a:cubicBezTo>
                  <a:pt x="261049" y="915865"/>
                  <a:pt x="255697" y="911748"/>
                  <a:pt x="262498" y="899162"/>
                </a:cubicBezTo>
                <a:cubicBezTo>
                  <a:pt x="266276" y="892170"/>
                  <a:pt x="265774" y="886883"/>
                  <a:pt x="261759" y="882214"/>
                </a:cubicBezTo>
                <a:cubicBezTo>
                  <a:pt x="248848" y="867099"/>
                  <a:pt x="241864" y="844294"/>
                  <a:pt x="216117" y="846941"/>
                </a:cubicBezTo>
                <a:cubicBezTo>
                  <a:pt x="214767" y="847179"/>
                  <a:pt x="213361" y="846162"/>
                  <a:pt x="211969" y="845458"/>
                </a:cubicBezTo>
                <a:cubicBezTo>
                  <a:pt x="206685" y="842913"/>
                  <a:pt x="200848" y="840147"/>
                  <a:pt x="202383" y="831653"/>
                </a:cubicBezTo>
                <a:cubicBezTo>
                  <a:pt x="204188" y="823111"/>
                  <a:pt x="211130" y="819988"/>
                  <a:pt x="217302" y="817950"/>
                </a:cubicBezTo>
                <a:cubicBezTo>
                  <a:pt x="233145" y="812939"/>
                  <a:pt x="245914" y="818592"/>
                  <a:pt x="258185" y="825283"/>
                </a:cubicBezTo>
                <a:cubicBezTo>
                  <a:pt x="288036" y="841837"/>
                  <a:pt x="313015" y="865260"/>
                  <a:pt x="339019" y="887237"/>
                </a:cubicBezTo>
                <a:cubicBezTo>
                  <a:pt x="378027" y="920202"/>
                  <a:pt x="412674" y="959314"/>
                  <a:pt x="455541" y="987171"/>
                </a:cubicBezTo>
                <a:cubicBezTo>
                  <a:pt x="583008" y="1069675"/>
                  <a:pt x="708694" y="1155025"/>
                  <a:pt x="839737" y="1232154"/>
                </a:cubicBezTo>
                <a:cubicBezTo>
                  <a:pt x="888076" y="1260626"/>
                  <a:pt x="937413" y="1287025"/>
                  <a:pt x="987251" y="1312386"/>
                </a:cubicBezTo>
                <a:cubicBezTo>
                  <a:pt x="987438" y="1310454"/>
                  <a:pt x="987654" y="1309151"/>
                  <a:pt x="987828" y="1306906"/>
                </a:cubicBezTo>
                <a:cubicBezTo>
                  <a:pt x="987759" y="1305338"/>
                  <a:pt x="987677" y="1303454"/>
                  <a:pt x="987609" y="1301885"/>
                </a:cubicBezTo>
                <a:cubicBezTo>
                  <a:pt x="952341" y="1285971"/>
                  <a:pt x="917544" y="1268392"/>
                  <a:pt x="883773" y="1249366"/>
                </a:cubicBezTo>
                <a:cubicBezTo>
                  <a:pt x="800867" y="1202326"/>
                  <a:pt x="724387" y="1146562"/>
                  <a:pt x="658689" y="1075926"/>
                </a:cubicBezTo>
                <a:cubicBezTo>
                  <a:pt x="653269" y="1070242"/>
                  <a:pt x="647527" y="1069673"/>
                  <a:pt x="639221" y="1072721"/>
                </a:cubicBezTo>
                <a:cubicBezTo>
                  <a:pt x="612439" y="1082826"/>
                  <a:pt x="603654" y="1074888"/>
                  <a:pt x="607837" y="1046001"/>
                </a:cubicBezTo>
                <a:cubicBezTo>
                  <a:pt x="608886" y="1038856"/>
                  <a:pt x="608910" y="1033160"/>
                  <a:pt x="604057" y="1028006"/>
                </a:cubicBezTo>
                <a:cubicBezTo>
                  <a:pt x="582361" y="1004953"/>
                  <a:pt x="559626" y="983032"/>
                  <a:pt x="535068" y="963012"/>
                </a:cubicBezTo>
                <a:cubicBezTo>
                  <a:pt x="489628" y="926121"/>
                  <a:pt x="441097" y="893257"/>
                  <a:pt x="398492" y="852702"/>
                </a:cubicBezTo>
                <a:cubicBezTo>
                  <a:pt x="385976" y="840363"/>
                  <a:pt x="376348" y="825616"/>
                  <a:pt x="370407" y="808003"/>
                </a:cubicBezTo>
                <a:cubicBezTo>
                  <a:pt x="368512" y="802013"/>
                  <a:pt x="367360" y="794309"/>
                  <a:pt x="373637" y="788457"/>
                </a:cubicBezTo>
                <a:cubicBezTo>
                  <a:pt x="379645" y="782652"/>
                  <a:pt x="384471" y="787178"/>
                  <a:pt x="388957" y="790181"/>
                </a:cubicBezTo>
                <a:cubicBezTo>
                  <a:pt x="407729" y="802365"/>
                  <a:pt x="426784" y="814815"/>
                  <a:pt x="445569" y="827313"/>
                </a:cubicBezTo>
                <a:cubicBezTo>
                  <a:pt x="464624" y="839764"/>
                  <a:pt x="483437" y="852889"/>
                  <a:pt x="503344" y="866138"/>
                </a:cubicBezTo>
                <a:cubicBezTo>
                  <a:pt x="504379" y="858682"/>
                  <a:pt x="500259" y="857827"/>
                  <a:pt x="497988" y="855698"/>
                </a:cubicBezTo>
                <a:cubicBezTo>
                  <a:pt x="465913" y="825620"/>
                  <a:pt x="431003" y="799206"/>
                  <a:pt x="395068" y="774238"/>
                </a:cubicBezTo>
                <a:cubicBezTo>
                  <a:pt x="367267" y="754791"/>
                  <a:pt x="340223" y="733946"/>
                  <a:pt x="321225" y="704090"/>
                </a:cubicBezTo>
                <a:cubicBezTo>
                  <a:pt x="313910" y="692415"/>
                  <a:pt x="309809" y="679538"/>
                  <a:pt x="310772" y="664187"/>
                </a:cubicBezTo>
                <a:cubicBezTo>
                  <a:pt x="311107" y="659384"/>
                  <a:pt x="311442" y="654580"/>
                  <a:pt x="316776" y="652057"/>
                </a:cubicBezTo>
                <a:cubicBezTo>
                  <a:pt x="321044" y="650039"/>
                  <a:pt x="323869" y="652386"/>
                  <a:pt x="326167" y="655144"/>
                </a:cubicBezTo>
                <a:cubicBezTo>
                  <a:pt x="330196" y="660125"/>
                  <a:pt x="334224" y="665107"/>
                  <a:pt x="339819" y="668549"/>
                </a:cubicBezTo>
                <a:cubicBezTo>
                  <a:pt x="373388" y="689190"/>
                  <a:pt x="404905" y="712724"/>
                  <a:pt x="435653" y="737342"/>
                </a:cubicBezTo>
                <a:cubicBezTo>
                  <a:pt x="486133" y="777455"/>
                  <a:pt x="536115" y="818606"/>
                  <a:pt x="594518" y="846882"/>
                </a:cubicBezTo>
                <a:cubicBezTo>
                  <a:pt x="616490" y="857553"/>
                  <a:pt x="639205" y="866511"/>
                  <a:pt x="665142" y="868257"/>
                </a:cubicBezTo>
                <a:cubicBezTo>
                  <a:pt x="664195" y="865262"/>
                  <a:pt x="662491" y="863665"/>
                  <a:pt x="660802" y="862382"/>
                </a:cubicBezTo>
                <a:cubicBezTo>
                  <a:pt x="604283" y="821121"/>
                  <a:pt x="549586" y="777958"/>
                  <a:pt x="499505" y="728286"/>
                </a:cubicBezTo>
                <a:cubicBezTo>
                  <a:pt x="437758" y="667074"/>
                  <a:pt x="384382" y="598058"/>
                  <a:pt x="345927" y="515339"/>
                </a:cubicBezTo>
                <a:cubicBezTo>
                  <a:pt x="344141" y="511860"/>
                  <a:pt x="342910" y="508598"/>
                  <a:pt x="338588" y="509361"/>
                </a:cubicBezTo>
                <a:cubicBezTo>
                  <a:pt x="327525" y="511630"/>
                  <a:pt x="326170" y="505543"/>
                  <a:pt x="327339" y="494900"/>
                </a:cubicBezTo>
                <a:cubicBezTo>
                  <a:pt x="330552" y="468714"/>
                  <a:pt x="322326" y="448660"/>
                  <a:pt x="303055" y="437512"/>
                </a:cubicBezTo>
                <a:cubicBezTo>
                  <a:pt x="289083" y="429226"/>
                  <a:pt x="277325" y="421812"/>
                  <a:pt x="292117" y="398959"/>
                </a:cubicBezTo>
                <a:cubicBezTo>
                  <a:pt x="295694" y="393584"/>
                  <a:pt x="294041" y="386918"/>
                  <a:pt x="292417" y="380879"/>
                </a:cubicBezTo>
                <a:cubicBezTo>
                  <a:pt x="290115" y="371796"/>
                  <a:pt x="285463" y="365027"/>
                  <a:pt x="280259" y="358039"/>
                </a:cubicBezTo>
                <a:cubicBezTo>
                  <a:pt x="277365" y="354122"/>
                  <a:pt x="273863" y="348731"/>
                  <a:pt x="277426" y="343041"/>
                </a:cubicBezTo>
                <a:cubicBezTo>
                  <a:pt x="281488" y="336315"/>
                  <a:pt x="287339" y="339394"/>
                  <a:pt x="292014" y="340466"/>
                </a:cubicBezTo>
                <a:cubicBezTo>
                  <a:pt x="313455" y="345221"/>
                  <a:pt x="326609" y="359662"/>
                  <a:pt x="333039" y="382248"/>
                </a:cubicBezTo>
                <a:cubicBezTo>
                  <a:pt x="337209" y="396693"/>
                  <a:pt x="342383" y="396728"/>
                  <a:pt x="352439" y="383884"/>
                </a:cubicBezTo>
                <a:cubicBezTo>
                  <a:pt x="363791" y="369545"/>
                  <a:pt x="373274" y="368504"/>
                  <a:pt x="381981" y="380883"/>
                </a:cubicBezTo>
                <a:cubicBezTo>
                  <a:pt x="388959" y="391037"/>
                  <a:pt x="394611" y="402058"/>
                  <a:pt x="402615" y="410767"/>
                </a:cubicBezTo>
                <a:cubicBezTo>
                  <a:pt x="424081" y="434810"/>
                  <a:pt x="444293" y="461289"/>
                  <a:pt x="488827" y="452479"/>
                </a:cubicBezTo>
                <a:cubicBezTo>
                  <a:pt x="476447" y="443279"/>
                  <a:pt x="464047" y="446100"/>
                  <a:pt x="453360" y="444507"/>
                </a:cubicBezTo>
                <a:cubicBezTo>
                  <a:pt x="445687" y="443331"/>
                  <a:pt x="437918" y="439958"/>
                  <a:pt x="444814" y="429568"/>
                </a:cubicBezTo>
                <a:cubicBezTo>
                  <a:pt x="452737" y="417733"/>
                  <a:pt x="447628" y="412942"/>
                  <a:pt x="442720" y="406534"/>
                </a:cubicBezTo>
                <a:cubicBezTo>
                  <a:pt x="431444" y="391445"/>
                  <a:pt x="422234" y="373778"/>
                  <a:pt x="399647" y="373970"/>
                </a:cubicBezTo>
                <a:cubicBezTo>
                  <a:pt x="396107" y="373962"/>
                  <a:pt x="393255" y="370986"/>
                  <a:pt x="390458" y="369266"/>
                </a:cubicBezTo>
                <a:cubicBezTo>
                  <a:pt x="386539" y="366795"/>
                  <a:pt x="383146" y="363915"/>
                  <a:pt x="384776" y="357618"/>
                </a:cubicBezTo>
                <a:cubicBezTo>
                  <a:pt x="386436" y="351948"/>
                  <a:pt x="390351" y="348094"/>
                  <a:pt x="395456" y="346561"/>
                </a:cubicBezTo>
                <a:cubicBezTo>
                  <a:pt x="400022" y="345122"/>
                  <a:pt x="404870" y="343950"/>
                  <a:pt x="409490" y="343767"/>
                </a:cubicBezTo>
                <a:cubicBezTo>
                  <a:pt x="430118" y="342340"/>
                  <a:pt x="444782" y="353984"/>
                  <a:pt x="459406" y="364686"/>
                </a:cubicBezTo>
                <a:cubicBezTo>
                  <a:pt x="510573" y="401831"/>
                  <a:pt x="556044" y="445675"/>
                  <a:pt x="603593" y="487253"/>
                </a:cubicBezTo>
                <a:cubicBezTo>
                  <a:pt x="651129" y="528518"/>
                  <a:pt x="706332" y="558308"/>
                  <a:pt x="758457" y="592438"/>
                </a:cubicBezTo>
                <a:cubicBezTo>
                  <a:pt x="878695" y="671475"/>
                  <a:pt x="999459" y="750102"/>
                  <a:pt x="1126835" y="818073"/>
                </a:cubicBezTo>
                <a:cubicBezTo>
                  <a:pt x="1251416" y="884324"/>
                  <a:pt x="1667647" y="915225"/>
                  <a:pt x="1748686" y="913256"/>
                </a:cubicBezTo>
                <a:cubicBezTo>
                  <a:pt x="1852285" y="910467"/>
                  <a:pt x="2096505" y="873683"/>
                  <a:pt x="2345605" y="842682"/>
                </a:cubicBezTo>
                <a:cubicBezTo>
                  <a:pt x="2373756" y="838977"/>
                  <a:pt x="2401379" y="835684"/>
                  <a:pt x="2430665" y="833044"/>
                </a:cubicBezTo>
                <a:cubicBezTo>
                  <a:pt x="3260397" y="757430"/>
                  <a:pt x="3845073" y="368944"/>
                  <a:pt x="3874549" y="345713"/>
                </a:cubicBezTo>
                <a:cubicBezTo>
                  <a:pt x="3921930" y="308568"/>
                  <a:pt x="4079617" y="235190"/>
                  <a:pt x="4079914" y="235770"/>
                </a:cubicBezTo>
                <a:cubicBezTo>
                  <a:pt x="4083430" y="241475"/>
                  <a:pt x="4101322" y="245987"/>
                  <a:pt x="4115814" y="249002"/>
                </a:cubicBezTo>
                <a:lnTo>
                  <a:pt x="4129591" y="251735"/>
                </a:lnTo>
                <a:lnTo>
                  <a:pt x="4131313" y="253264"/>
                </a:lnTo>
                <a:cubicBezTo>
                  <a:pt x="4136355" y="253402"/>
                  <a:pt x="4136103" y="253090"/>
                  <a:pt x="4132779" y="252368"/>
                </a:cubicBezTo>
                <a:lnTo>
                  <a:pt x="4129591" y="251735"/>
                </a:lnTo>
                <a:lnTo>
                  <a:pt x="4126781" y="249241"/>
                </a:lnTo>
                <a:cubicBezTo>
                  <a:pt x="4126067" y="246916"/>
                  <a:pt x="4126005" y="243923"/>
                  <a:pt x="4126159" y="241207"/>
                </a:cubicBezTo>
                <a:cubicBezTo>
                  <a:pt x="4126893" y="226844"/>
                  <a:pt x="4132343" y="214496"/>
                  <a:pt x="4145347" y="206824"/>
                </a:cubicBezTo>
                <a:cubicBezTo>
                  <a:pt x="4157825" y="199562"/>
                  <a:pt x="4170601" y="192878"/>
                  <a:pt x="4183377" y="186195"/>
                </a:cubicBezTo>
                <a:cubicBezTo>
                  <a:pt x="4194019" y="180522"/>
                  <a:pt x="4201312" y="179234"/>
                  <a:pt x="4203065" y="194422"/>
                </a:cubicBezTo>
                <a:cubicBezTo>
                  <a:pt x="4204816" y="209612"/>
                  <a:pt x="4219976" y="213894"/>
                  <a:pt x="4228763" y="203170"/>
                </a:cubicBezTo>
                <a:cubicBezTo>
                  <a:pt x="4263132" y="161048"/>
                  <a:pt x="4304408" y="127512"/>
                  <a:pt x="4343373" y="90903"/>
                </a:cubicBezTo>
                <a:cubicBezTo>
                  <a:pt x="4370579" y="65543"/>
                  <a:pt x="4399217" y="41828"/>
                  <a:pt x="4421541" y="10686"/>
                </a:cubicBezTo>
                <a:cubicBezTo>
                  <a:pt x="4425645" y="4902"/>
                  <a:pt x="4429395" y="-2718"/>
                  <a:pt x="4437179" y="969"/>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pic>
        <p:nvPicPr>
          <p:cNvPr id="4" name="Picture 3" descr="A graph showing the growth of the company&#10;&#10;Description automatically generated with medium confidence">
            <a:extLst>
              <a:ext uri="{FF2B5EF4-FFF2-40B4-BE49-F238E27FC236}">
                <a16:creationId xmlns:a16="http://schemas.microsoft.com/office/drawing/2014/main" id="{B15C3DFB-7EAF-81AC-0964-2A5B341EEB2A}"/>
              </a:ext>
            </a:extLst>
          </p:cNvPr>
          <p:cNvPicPr>
            <a:picLocks noChangeAspect="1"/>
          </p:cNvPicPr>
          <p:nvPr/>
        </p:nvPicPr>
        <p:blipFill>
          <a:blip r:embed="rId2"/>
          <a:stretch>
            <a:fillRect/>
          </a:stretch>
        </p:blipFill>
        <p:spPr>
          <a:xfrm>
            <a:off x="5481788" y="2673379"/>
            <a:ext cx="6678336" cy="2537767"/>
          </a:xfrm>
          <a:prstGeom prst="rect">
            <a:avLst/>
          </a:prstGeom>
        </p:spPr>
      </p:pic>
      <p:graphicFrame>
        <p:nvGraphicFramePr>
          <p:cNvPr id="58" name="Content Placeholder 2">
            <a:extLst>
              <a:ext uri="{FF2B5EF4-FFF2-40B4-BE49-F238E27FC236}">
                <a16:creationId xmlns:a16="http://schemas.microsoft.com/office/drawing/2014/main" id="{A23DA478-983F-4ADF-2C5E-A84A55BEB4F6}"/>
              </a:ext>
            </a:extLst>
          </p:cNvPr>
          <p:cNvGraphicFramePr>
            <a:graphicFrameLocks noGrp="1"/>
          </p:cNvGraphicFramePr>
          <p:nvPr>
            <p:ph idx="1"/>
            <p:extLst>
              <p:ext uri="{D42A27DB-BD31-4B8C-83A1-F6EECF244321}">
                <p14:modId xmlns:p14="http://schemas.microsoft.com/office/powerpoint/2010/main" val="3138392318"/>
              </p:ext>
            </p:extLst>
          </p:nvPr>
        </p:nvGraphicFramePr>
        <p:xfrm>
          <a:off x="838201" y="2013625"/>
          <a:ext cx="4614759" cy="4163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32618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1C92024-A05B-0576-6444-64E62F8E4B24}"/>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1A3DD37-AE9F-6539-FB9D-681B51745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1EE0E3-1D40-69D2-368F-0ADBB0E363BD}"/>
              </a:ext>
            </a:extLst>
          </p:cNvPr>
          <p:cNvSpPr>
            <a:spLocks noGrp="1"/>
          </p:cNvSpPr>
          <p:nvPr>
            <p:ph type="title"/>
          </p:nvPr>
        </p:nvSpPr>
        <p:spPr>
          <a:xfrm>
            <a:off x="836675" y="318457"/>
            <a:ext cx="10515600" cy="595944"/>
          </a:xfrm>
        </p:spPr>
        <p:txBody>
          <a:bodyPr>
            <a:normAutofit fontScale="90000"/>
          </a:bodyPr>
          <a:lstStyle/>
          <a:p>
            <a:r>
              <a:rPr lang="en-US" sz="5200" dirty="0"/>
              <a:t>My Suggestions for Singapore</a:t>
            </a:r>
          </a:p>
        </p:txBody>
      </p:sp>
      <p:graphicFrame>
        <p:nvGraphicFramePr>
          <p:cNvPr id="5" name="Content Placeholder 2">
            <a:extLst>
              <a:ext uri="{FF2B5EF4-FFF2-40B4-BE49-F238E27FC236}">
                <a16:creationId xmlns:a16="http://schemas.microsoft.com/office/drawing/2014/main" id="{633D0017-79CA-BCC5-8A42-79C2EF5D7E2B}"/>
              </a:ext>
            </a:extLst>
          </p:cNvPr>
          <p:cNvGraphicFramePr>
            <a:graphicFrameLocks noGrp="1"/>
          </p:cNvGraphicFramePr>
          <p:nvPr>
            <p:ph idx="1"/>
            <p:extLst>
              <p:ext uri="{D42A27DB-BD31-4B8C-83A1-F6EECF244321}">
                <p14:modId xmlns:p14="http://schemas.microsoft.com/office/powerpoint/2010/main" val="3896463568"/>
              </p:ext>
            </p:extLst>
          </p:nvPr>
        </p:nvGraphicFramePr>
        <p:xfrm>
          <a:off x="836675" y="1024136"/>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53716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246A5-227A-09E9-2842-0166100603A3}"/>
              </a:ext>
            </a:extLst>
          </p:cNvPr>
          <p:cNvSpPr>
            <a:spLocks noGrp="1"/>
          </p:cNvSpPr>
          <p:nvPr>
            <p:ph type="title"/>
          </p:nvPr>
        </p:nvSpPr>
        <p:spPr>
          <a:xfrm>
            <a:off x="2010791" y="346239"/>
            <a:ext cx="8007852" cy="779167"/>
          </a:xfrm>
          <a:solidFill>
            <a:schemeClr val="bg1"/>
          </a:solidFill>
        </p:spPr>
        <p:txBody>
          <a:bodyPr anchor="b">
            <a:normAutofit/>
          </a:bodyPr>
          <a:lstStyle/>
          <a:p>
            <a:r>
              <a:rPr lang="en-US" dirty="0"/>
              <a:t>Air Pollution Management</a:t>
            </a:r>
          </a:p>
        </p:txBody>
      </p:sp>
      <p:graphicFrame>
        <p:nvGraphicFramePr>
          <p:cNvPr id="97" name="Content Placeholder 2">
            <a:extLst>
              <a:ext uri="{FF2B5EF4-FFF2-40B4-BE49-F238E27FC236}">
                <a16:creationId xmlns:a16="http://schemas.microsoft.com/office/drawing/2014/main" id="{BB1FAEB5-7451-359A-D992-91B4C48BEC6D}"/>
              </a:ext>
            </a:extLst>
          </p:cNvPr>
          <p:cNvGraphicFramePr>
            <a:graphicFrameLocks noGrp="1"/>
          </p:cNvGraphicFramePr>
          <p:nvPr>
            <p:ph idx="1"/>
            <p:extLst>
              <p:ext uri="{D42A27DB-BD31-4B8C-83A1-F6EECF244321}">
                <p14:modId xmlns:p14="http://schemas.microsoft.com/office/powerpoint/2010/main" val="1121199409"/>
              </p:ext>
            </p:extLst>
          </p:nvPr>
        </p:nvGraphicFramePr>
        <p:xfrm>
          <a:off x="129208" y="933247"/>
          <a:ext cx="12062791" cy="36718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3" name="Picture 22" descr="Foggy skyscrapers against the sky">
            <a:extLst>
              <a:ext uri="{FF2B5EF4-FFF2-40B4-BE49-F238E27FC236}">
                <a16:creationId xmlns:a16="http://schemas.microsoft.com/office/drawing/2014/main" id="{BF7BB867-154D-AA85-3F8A-26B71C4C562B}"/>
              </a:ext>
            </a:extLst>
          </p:cNvPr>
          <p:cNvPicPr>
            <a:picLocks noChangeAspect="1"/>
          </p:cNvPicPr>
          <p:nvPr/>
        </p:nvPicPr>
        <p:blipFill rotWithShape="1">
          <a:blip r:embed="rId7"/>
          <a:srcRect b="15730"/>
          <a:stretch/>
        </p:blipFill>
        <p:spPr>
          <a:xfrm>
            <a:off x="0" y="-23725"/>
            <a:ext cx="1895614" cy="1775791"/>
          </a:xfrm>
          <a:prstGeom prst="ellipse">
            <a:avLst/>
          </a:prstGeom>
          <a:ln>
            <a:noFill/>
          </a:ln>
          <a:effectLst>
            <a:softEdge rad="112500"/>
          </a:effectLst>
        </p:spPr>
      </p:pic>
      <p:grpSp>
        <p:nvGrpSpPr>
          <p:cNvPr id="83" name="Group 82">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84" name="Rectangle 83">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8" name="Picture 37">
            <a:extLst>
              <a:ext uri="{FF2B5EF4-FFF2-40B4-BE49-F238E27FC236}">
                <a16:creationId xmlns:a16="http://schemas.microsoft.com/office/drawing/2014/main" id="{6FB665DE-B457-3D39-0A37-B8BCCA1C1D7F}"/>
              </a:ext>
            </a:extLst>
          </p:cNvPr>
          <p:cNvPicPr>
            <a:picLocks noChangeAspect="1"/>
          </p:cNvPicPr>
          <p:nvPr/>
        </p:nvPicPr>
        <p:blipFill>
          <a:blip r:embed="rId8"/>
          <a:stretch>
            <a:fillRect/>
          </a:stretch>
        </p:blipFill>
        <p:spPr>
          <a:xfrm>
            <a:off x="230151" y="4463553"/>
            <a:ext cx="11569132" cy="2048208"/>
          </a:xfrm>
          <a:prstGeom prst="rect">
            <a:avLst/>
          </a:prstGeom>
        </p:spPr>
      </p:pic>
      <p:sp>
        <p:nvSpPr>
          <p:cNvPr id="42" name="TextBox 41">
            <a:extLst>
              <a:ext uri="{FF2B5EF4-FFF2-40B4-BE49-F238E27FC236}">
                <a16:creationId xmlns:a16="http://schemas.microsoft.com/office/drawing/2014/main" id="{8F54BFA8-2604-F59C-5D46-0821161F3922}"/>
              </a:ext>
            </a:extLst>
          </p:cNvPr>
          <p:cNvSpPr txBox="1"/>
          <p:nvPr/>
        </p:nvSpPr>
        <p:spPr>
          <a:xfrm>
            <a:off x="7432919" y="6511761"/>
            <a:ext cx="4528930" cy="430887"/>
          </a:xfrm>
          <a:prstGeom prst="rect">
            <a:avLst/>
          </a:prstGeom>
          <a:noFill/>
        </p:spPr>
        <p:txBody>
          <a:bodyPr wrap="square" rtlCol="0">
            <a:spAutoFit/>
          </a:bodyPr>
          <a:lstStyle/>
          <a:p>
            <a:r>
              <a:rPr lang="en-US" sz="1100" b="1" i="1" u="sng" dirty="0"/>
              <a:t>Fact</a:t>
            </a:r>
            <a:r>
              <a:rPr lang="en-US" sz="1100" i="1" dirty="0"/>
              <a:t>: Singapore is the 77th best country in the world in terms of air quality.</a:t>
            </a:r>
          </a:p>
          <a:p>
            <a:endParaRPr lang="en-US" sz="1100" i="1" dirty="0"/>
          </a:p>
        </p:txBody>
      </p:sp>
    </p:spTree>
    <p:extLst>
      <p:ext uri="{BB962C8B-B14F-4D97-AF65-F5344CB8AC3E}">
        <p14:creationId xmlns:p14="http://schemas.microsoft.com/office/powerpoint/2010/main" val="14546301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2980</TotalTime>
  <Words>1968</Words>
  <Application>Microsoft Macintosh PowerPoint</Application>
  <PresentationFormat>Widescreen</PresentationFormat>
  <Paragraphs>142</Paragraphs>
  <Slides>14</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SG ❤ ENVIRONMENT FINAL PROJECT PRESENTATION</vt:lpstr>
      <vt:lpstr>Introduction </vt:lpstr>
      <vt:lpstr>Land Management in Singapore </vt:lpstr>
      <vt:lpstr>Additional Care For Environment Via Land</vt:lpstr>
      <vt:lpstr>My Suggestions for Singapore</vt:lpstr>
      <vt:lpstr>Waste Management Overview</vt:lpstr>
      <vt:lpstr>Waste Disposal and Recycling Trends (2016-2022) </vt:lpstr>
      <vt:lpstr>My Suggestions for Singapore</vt:lpstr>
      <vt:lpstr>Air Pollution Management</vt:lpstr>
      <vt:lpstr>Greenhouse Gas Emissions by Sectors</vt:lpstr>
      <vt:lpstr>My Suggestions for Singapore</vt:lpstr>
      <vt:lpstr>Water Management Strategies</vt:lpstr>
      <vt:lpstr>My Suggestions for Singapore</vt:lpstr>
      <vt:lpstr>Conclusion Singapore’s Environmental Management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SG LOVES ENVIRONMENT FINAL PROJECT PRESENTATION</dc:title>
  <dc:creator>Dharineesh Karthikeyan</dc:creator>
  <cp:lastModifiedBy>Dharineesh Karthikeyan</cp:lastModifiedBy>
  <cp:revision>93</cp:revision>
  <dcterms:created xsi:type="dcterms:W3CDTF">2024-02-07T23:05:49Z</dcterms:created>
  <dcterms:modified xsi:type="dcterms:W3CDTF">2024-02-15T22:57:54Z</dcterms:modified>
</cp:coreProperties>
</file>